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64" r:id="rId5"/>
    <p:sldId id="275" r:id="rId6"/>
    <p:sldId id="276" r:id="rId7"/>
    <p:sldId id="265" r:id="rId8"/>
    <p:sldId id="260" r:id="rId9"/>
    <p:sldId id="268" r:id="rId10"/>
    <p:sldId id="267" r:id="rId11"/>
    <p:sldId id="261" r:id="rId12"/>
    <p:sldId id="262"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Roboto" panose="02000000000000000000" pitchFamily="2" charset="0"/>
      <p:regular r:id="rId19"/>
      <p:bold r:id="rId20"/>
      <p:italic r:id="rId21"/>
      <p:boldItalic r:id="rId22"/>
    </p:embeddedFont>
    <p:embeddedFont>
      <p:font typeface="Roboto Slab" pitchFamily="2"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Default Section" id="{C175650F-4228-4FF3-A84F-2385F044344B}">
          <p14:sldIdLst>
            <p14:sldId id="256"/>
          </p14:sldIdLst>
        </p14:section>
        <p14:section name="Untitled Section" id="{09188D85-DD4A-4813-9DED-2292341693E2}">
          <p14:sldIdLst>
            <p14:sldId id="257"/>
            <p14:sldId id="258"/>
            <p14:sldId id="264"/>
            <p14:sldId id="275"/>
            <p14:sldId id="276"/>
            <p14:sldId id="265"/>
            <p14:sldId id="260"/>
            <p14:sldId id="268"/>
            <p14:sldId id="267"/>
            <p14:sldId id="261"/>
            <p14:sldId id="262"/>
          </p14:sldIdLst>
        </p14:section>
      </p14:sectionLst>
    </p:ext>
    <p:ext uri="{EFAFB233-063F-42B5-8137-9DF3F51BA10A}">
      <p15:sldGuideLst xmlns:p15="http://schemas.microsoft.com/office/powerpoint/2012/main">
        <p15:guide id="1" orient="horz" pos="1582">
          <p15:clr>
            <a:srgbClr val="A4A3A4"/>
          </p15:clr>
        </p15:guide>
        <p15:guide id="2" pos="28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4" d="100"/>
          <a:sy n="94" d="100"/>
        </p:scale>
        <p:origin x="720" y="84"/>
      </p:cViewPr>
      <p:guideLst>
        <p:guide orient="horz" pos="1582"/>
        <p:guide pos="28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3372e3e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83372e3e9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3372e3e9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83372e3e9c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cxnSp>
        <p:nvCxnSpPr>
          <p:cNvPr id="10" name="Google Shape;10;g83372e3e9c_1_3138"/>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1" name="Google Shape;11;g83372e3e9c_1_3138"/>
          <p:cNvSpPr txBox="1">
            <a:spLocks noGrp="1"/>
          </p:cNvSpPr>
          <p:nvPr>
            <p:ph type="title"/>
          </p:nvPr>
        </p:nvSpPr>
        <p:spPr>
          <a:xfrm>
            <a:off x="480750" y="1764950"/>
            <a:ext cx="8222100" cy="90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2" name="Google Shape;12;g83372e3e9c_1_3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g83372e3e9c_1_3164"/>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1" name="Google Shape;51;g83372e3e9c_1_3164"/>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52" name="Google Shape;52;g83372e3e9c_1_3164"/>
          <p:cNvSpPr txBox="1">
            <a:spLocks noGrp="1"/>
          </p:cNvSpPr>
          <p:nvPr>
            <p:ph type="title"/>
          </p:nvPr>
        </p:nvSpPr>
        <p:spPr>
          <a:xfrm>
            <a:off x="265500" y="1209075"/>
            <a:ext cx="4045200" cy="150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53" name="Google Shape;53;g83372e3e9c_1_3164"/>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4" name="Google Shape;54;g83372e3e9c_1_316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 name="Google Shape;55;g83372e3e9c_1_31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g83372e3e9c_1_3171"/>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8" name="Google Shape;58;g83372e3e9c_1_31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
        <p:cNvGrpSpPr/>
        <p:nvPr/>
      </p:nvGrpSpPr>
      <p:grpSpPr>
        <a:xfrm>
          <a:off x="0" y="0"/>
          <a:ext cx="0" cy="0"/>
          <a:chOff x="0" y="0"/>
          <a:chExt cx="0" cy="0"/>
        </a:xfrm>
      </p:grpSpPr>
      <p:sp>
        <p:nvSpPr>
          <p:cNvPr id="14" name="Google Shape;14;g83372e3e9c_1_3174"/>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15;g83372e3e9c_1_3174"/>
          <p:cNvSpPr txBox="1">
            <a:spLocks noGrp="1"/>
          </p:cNvSpPr>
          <p:nvPr>
            <p:ph type="title" hasCustomPrompt="1"/>
          </p:nvPr>
        </p:nvSpPr>
        <p:spPr>
          <a:xfrm>
            <a:off x="387900" y="1152450"/>
            <a:ext cx="83682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16" name="Google Shape;16;g83372e3e9c_1_3174"/>
          <p:cNvSpPr txBox="1">
            <a:spLocks noGrp="1"/>
          </p:cNvSpPr>
          <p:nvPr>
            <p:ph type="body" idx="1"/>
          </p:nvPr>
        </p:nvSpPr>
        <p:spPr>
          <a:xfrm>
            <a:off x="387900" y="2919450"/>
            <a:ext cx="83682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7" name="Google Shape;17;g83372e3e9c_1_31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g83372e3e9c_1_31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g83372e3e9c_1_3131"/>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22" name="Google Shape;22;g83372e3e9c_1_3131"/>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23" name="Google Shape;23;g83372e3e9c_1_3131"/>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24" name="Google Shape;24;g83372e3e9c_1_3131"/>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25" name="Google Shape;25;g83372e3e9c_1_3131"/>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26" name="Google Shape;26;g83372e3e9c_1_31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cxnSp>
        <p:nvCxnSpPr>
          <p:cNvPr id="28" name="Google Shape;28;g83372e3e9c_1_3142"/>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9" name="Google Shape;29;g83372e3e9c_1_3142"/>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g83372e3e9c_1_3142"/>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 name="Google Shape;31;g83372e3e9c_1_31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cxnSp>
        <p:nvCxnSpPr>
          <p:cNvPr id="33" name="Google Shape;33;g83372e3e9c_1_3147"/>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34" name="Google Shape;34;g83372e3e9c_1_314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5" name="Google Shape;35;g83372e3e9c_1_3147"/>
          <p:cNvSpPr txBox="1">
            <a:spLocks noGrp="1"/>
          </p:cNvSpPr>
          <p:nvPr>
            <p:ph type="body" idx="1"/>
          </p:nvPr>
        </p:nvSpPr>
        <p:spPr>
          <a:xfrm>
            <a:off x="3879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6" name="Google Shape;36;g83372e3e9c_1_3147"/>
          <p:cNvSpPr txBox="1">
            <a:spLocks noGrp="1"/>
          </p:cNvSpPr>
          <p:nvPr>
            <p:ph type="body" idx="2"/>
          </p:nvPr>
        </p:nvSpPr>
        <p:spPr>
          <a:xfrm>
            <a:off x="47562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g83372e3e9c_1_31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g83372e3e9c_1_315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 name="Google Shape;40;g83372e3e9c_1_31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cxnSp>
        <p:nvCxnSpPr>
          <p:cNvPr id="42" name="Google Shape;42;g83372e3e9c_1_3156"/>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43" name="Google Shape;43;g83372e3e9c_1_3156"/>
          <p:cNvSpPr txBox="1">
            <a:spLocks noGrp="1"/>
          </p:cNvSpPr>
          <p:nvPr>
            <p:ph type="title"/>
          </p:nvPr>
        </p:nvSpPr>
        <p:spPr>
          <a:xfrm>
            <a:off x="3879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4" name="Google Shape;44;g83372e3e9c_1_3156"/>
          <p:cNvSpPr txBox="1">
            <a:spLocks noGrp="1"/>
          </p:cNvSpPr>
          <p:nvPr>
            <p:ph type="body" idx="1"/>
          </p:nvPr>
        </p:nvSpPr>
        <p:spPr>
          <a:xfrm>
            <a:off x="387900" y="1594025"/>
            <a:ext cx="2808000" cy="26811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5" name="Google Shape;45;g83372e3e9c_1_31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g83372e3e9c_1_3161"/>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8" name="Google Shape;48;g83372e3e9c_1_31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g83372e3e9c_1_312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endParaRPr/>
          </a:p>
        </p:txBody>
      </p:sp>
      <p:sp>
        <p:nvSpPr>
          <p:cNvPr id="7" name="Google Shape;7;g83372e3e9c_1_3127"/>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Roboto" panose="02000000000000000000"/>
              <a:buChar char="●"/>
              <a:defRPr sz="18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3200400" marR="0" lvl="6"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3657600" marR="0" lvl="7" indent="-317500" algn="l"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4114800" marR="0" lvl="8" indent="-317500" algn="l" rtl="0">
              <a:lnSpc>
                <a:spcPct val="115000"/>
              </a:lnSpc>
              <a:spcBef>
                <a:spcPts val="1600"/>
              </a:spcBef>
              <a:spcAft>
                <a:spcPts val="160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endParaRPr/>
          </a:p>
        </p:txBody>
      </p:sp>
      <p:sp>
        <p:nvSpPr>
          <p:cNvPr id="8" name="Google Shape;8;g83372e3e9c_1_3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2"/>
        <p:cNvGrpSpPr/>
        <p:nvPr/>
      </p:nvGrpSpPr>
      <p:grpSpPr>
        <a:xfrm>
          <a:off x="0" y="0"/>
          <a:ext cx="0" cy="0"/>
          <a:chOff x="0" y="0"/>
          <a:chExt cx="0" cy="0"/>
        </a:xfrm>
      </p:grpSpPr>
      <p:sp>
        <p:nvSpPr>
          <p:cNvPr id="63" name="Google Shape;63;p1"/>
          <p:cNvSpPr txBox="1">
            <a:spLocks noGrp="1"/>
          </p:cNvSpPr>
          <p:nvPr>
            <p:ph type="body" idx="4294967295"/>
          </p:nvPr>
        </p:nvSpPr>
        <p:spPr>
          <a:xfrm>
            <a:off x="1496400" y="462800"/>
            <a:ext cx="6389100" cy="85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GB" sz="3000" dirty="0"/>
              <a:t>Prototype Submission</a:t>
            </a:r>
            <a:endParaRPr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91"/>
        <p:cNvGrpSpPr/>
        <p:nvPr/>
      </p:nvGrpSpPr>
      <p:grpSpPr>
        <a:xfrm>
          <a:off x="0" y="0"/>
          <a:ext cx="0" cy="0"/>
          <a:chOff x="0" y="0"/>
          <a:chExt cx="0" cy="0"/>
        </a:xfrm>
      </p:grpSpPr>
      <p:sp>
        <p:nvSpPr>
          <p:cNvPr id="92" name="Google Shape;92;p5"/>
          <p:cNvSpPr txBox="1">
            <a:spLocks noGrp="1"/>
          </p:cNvSpPr>
          <p:nvPr>
            <p:ph type="title" idx="4294967295"/>
          </p:nvPr>
        </p:nvSpPr>
        <p:spPr>
          <a:xfrm>
            <a:off x="265500" y="261300"/>
            <a:ext cx="4306500" cy="98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800"/>
              <a:buNone/>
            </a:pPr>
            <a:r>
              <a:rPr lang="en-GB" sz="2800">
                <a:solidFill>
                  <a:srgbClr val="0098FF"/>
                </a:solidFill>
                <a:latin typeface="Arial" panose="020B0604020202020204"/>
                <a:ea typeface="Arial" panose="020B0604020202020204"/>
                <a:cs typeface="Arial" panose="020B0604020202020204"/>
                <a:sym typeface="Arial" panose="020B0604020202020204"/>
              </a:rPr>
              <a:t>METHODOLOGY</a:t>
            </a:r>
            <a:endParaRPr sz="3000">
              <a:solidFill>
                <a:srgbClr val="0098FF"/>
              </a:solidFill>
            </a:endParaRPr>
          </a:p>
        </p:txBody>
      </p:sp>
      <p:pic>
        <p:nvPicPr>
          <p:cNvPr id="96" name="Google Shape;96;p5"/>
          <p:cNvPicPr preferRelativeResize="0"/>
          <p:nvPr/>
        </p:nvPicPr>
        <p:blipFill rotWithShape="1">
          <a:blip r:embed="rId3"/>
          <a:srcRect/>
          <a:stretch>
            <a:fillRect/>
          </a:stretch>
        </p:blipFill>
        <p:spPr>
          <a:xfrm>
            <a:off x="8489825" y="178900"/>
            <a:ext cx="471675" cy="471675"/>
          </a:xfrm>
          <a:prstGeom prst="rect">
            <a:avLst/>
          </a:prstGeom>
          <a:noFill/>
          <a:ln>
            <a:noFill/>
          </a:ln>
        </p:spPr>
      </p:pic>
      <p:graphicFrame>
        <p:nvGraphicFramePr>
          <p:cNvPr id="2" name="Object 1">
            <a:hlinkClick r:id="" action="ppaction://ole?verb=0"/>
          </p:cNvPr>
          <p:cNvGraphicFramePr>
            <a:graphicFrameLocks noChangeAspect="1"/>
          </p:cNvGraphicFramePr>
          <p:nvPr/>
        </p:nvGraphicFramePr>
        <p:xfrm>
          <a:off x="371475" y="1494155"/>
          <a:ext cx="971550" cy="628650"/>
        </p:xfrm>
        <a:graphic>
          <a:graphicData uri="http://schemas.openxmlformats.org/presentationml/2006/ole">
            <mc:AlternateContent xmlns:mc="http://schemas.openxmlformats.org/markup-compatibility/2006">
              <mc:Choice xmlns:v="urn:schemas-microsoft-com:vml" Requires="v">
                <p:oleObj showAsIcon="1" r:id="rId4" imgW="971550" imgH="628650" progId="Package">
                  <p:embed/>
                </p:oleObj>
              </mc:Choice>
              <mc:Fallback>
                <p:oleObj showAsIcon="1" r:id="rId4" imgW="971550" imgH="628650" progId="Package">
                  <p:embed/>
                  <p:pic>
                    <p:nvPicPr>
                      <p:cNvPr id="0" name="Picture 1024"/>
                      <p:cNvPicPr/>
                      <p:nvPr/>
                    </p:nvPicPr>
                    <p:blipFill>
                      <a:blip r:embed="rId5"/>
                      <a:stretch>
                        <a:fillRect/>
                      </a:stretch>
                    </p:blipFill>
                    <p:spPr>
                      <a:xfrm>
                        <a:off x="371475" y="1494155"/>
                        <a:ext cx="971550" cy="628650"/>
                      </a:xfrm>
                      <a:prstGeom prst="rect">
                        <a:avLst/>
                      </a:prstGeom>
                    </p:spPr>
                  </p:pic>
                </p:oleObj>
              </mc:Fallback>
            </mc:AlternateContent>
          </a:graphicData>
        </a:graphic>
      </p:graphicFrame>
      <p:graphicFrame>
        <p:nvGraphicFramePr>
          <p:cNvPr id="3" name="Object 2">
            <a:hlinkClick r:id="" action="ppaction://ole?verb=0"/>
          </p:cNvPr>
          <p:cNvGraphicFramePr>
            <a:graphicFrameLocks noChangeAspect="1"/>
          </p:cNvGraphicFramePr>
          <p:nvPr/>
        </p:nvGraphicFramePr>
        <p:xfrm>
          <a:off x="1542415" y="1450975"/>
          <a:ext cx="971550" cy="628650"/>
        </p:xfrm>
        <a:graphic>
          <a:graphicData uri="http://schemas.openxmlformats.org/presentationml/2006/ole">
            <mc:AlternateContent xmlns:mc="http://schemas.openxmlformats.org/markup-compatibility/2006">
              <mc:Choice xmlns:v="urn:schemas-microsoft-com:vml" Requires="v">
                <p:oleObj showAsIcon="1" r:id="rId6" imgW="971550" imgH="628650" progId="Package">
                  <p:embed/>
                </p:oleObj>
              </mc:Choice>
              <mc:Fallback>
                <p:oleObj showAsIcon="1" r:id="rId6" imgW="971550" imgH="628650" progId="Package">
                  <p:embed/>
                  <p:pic>
                    <p:nvPicPr>
                      <p:cNvPr id="0" name="Picture 1025"/>
                      <p:cNvPicPr/>
                      <p:nvPr/>
                    </p:nvPicPr>
                    <p:blipFill>
                      <a:blip r:embed="rId7"/>
                      <a:stretch>
                        <a:fillRect/>
                      </a:stretch>
                    </p:blipFill>
                    <p:spPr>
                      <a:xfrm>
                        <a:off x="1542415" y="1450975"/>
                        <a:ext cx="971550" cy="628650"/>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100"/>
        <p:cNvGrpSpPr/>
        <p:nvPr/>
      </p:nvGrpSpPr>
      <p:grpSpPr>
        <a:xfrm>
          <a:off x="0" y="0"/>
          <a:ext cx="0" cy="0"/>
          <a:chOff x="0" y="0"/>
          <a:chExt cx="0" cy="0"/>
        </a:xfrm>
      </p:grpSpPr>
      <p:sp>
        <p:nvSpPr>
          <p:cNvPr id="101" name="Google Shape;101;g83372e3e9c_0_0"/>
          <p:cNvSpPr txBox="1">
            <a:spLocks noGrp="1"/>
          </p:cNvSpPr>
          <p:nvPr>
            <p:ph type="title"/>
          </p:nvPr>
        </p:nvSpPr>
        <p:spPr>
          <a:xfrm>
            <a:off x="226695" y="-79375"/>
            <a:ext cx="5253990" cy="59245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0"/>
              <a:buNone/>
            </a:pPr>
            <a:r>
              <a:rPr lang="en-GB" sz="3000" dirty="0">
                <a:solidFill>
                  <a:schemeClr val="dk1"/>
                </a:solidFill>
                <a:latin typeface="Arial" panose="020B0604020202020204"/>
                <a:ea typeface="Arial" panose="020B0604020202020204"/>
                <a:cs typeface="Arial" panose="020B0604020202020204"/>
                <a:sym typeface="Arial" panose="020B0604020202020204"/>
              </a:rPr>
              <a:t>WORKING PROTOTYPE</a:t>
            </a:r>
            <a:endParaRPr dirty="0">
              <a:solidFill>
                <a:schemeClr val="dk1"/>
              </a:solidFill>
            </a:endParaRPr>
          </a:p>
        </p:txBody>
      </p:sp>
      <p:sp>
        <p:nvSpPr>
          <p:cNvPr id="102" name="Google Shape;102;g83372e3e9c_0_0"/>
          <p:cNvSpPr txBox="1">
            <a:spLocks noGrp="1"/>
          </p:cNvSpPr>
          <p:nvPr>
            <p:ph type="body" idx="1"/>
          </p:nvPr>
        </p:nvSpPr>
        <p:spPr>
          <a:xfrm>
            <a:off x="468875" y="1561250"/>
            <a:ext cx="8368200" cy="3319500"/>
          </a:xfrm>
          <a:prstGeom prst="rect">
            <a:avLst/>
          </a:prstGeom>
          <a:noFill/>
          <a:ln>
            <a:noFill/>
          </a:ln>
        </p:spPr>
        <p:txBody>
          <a:bodyPr spcFirstLastPara="1" wrap="square" lIns="91425" tIns="91425" rIns="91425" bIns="91425" anchor="t" anchorCtr="0">
            <a:noAutofit/>
          </a:bodyPr>
          <a:lstStyle/>
          <a:p>
            <a:pPr marL="1828800" lvl="0" indent="457200" algn="l" rtl="0">
              <a:lnSpc>
                <a:spcPct val="115000"/>
              </a:lnSpc>
              <a:spcBef>
                <a:spcPts val="0"/>
              </a:spcBef>
              <a:spcAft>
                <a:spcPts val="0"/>
              </a:spcAft>
              <a:buSzPts val="1800"/>
              <a:buNone/>
            </a:pPr>
            <a:endParaRPr i="1" dirty="0">
              <a:solidFill>
                <a:srgbClr val="3D85C6"/>
              </a:solidFill>
              <a:latin typeface="Arial" panose="020B0604020202020204"/>
              <a:ea typeface="Arial" panose="020B0604020202020204"/>
              <a:cs typeface="Arial" panose="020B0604020202020204"/>
              <a:sym typeface="Arial" panose="020B0604020202020204"/>
            </a:endParaRPr>
          </a:p>
          <a:p>
            <a:pPr marL="1828800" lvl="0" indent="457200" algn="l" rtl="0">
              <a:lnSpc>
                <a:spcPct val="115000"/>
              </a:lnSpc>
              <a:spcBef>
                <a:spcPts val="0"/>
              </a:spcBef>
              <a:spcAft>
                <a:spcPts val="0"/>
              </a:spcAft>
              <a:buSzPts val="1800"/>
              <a:buNone/>
            </a:pPr>
            <a:endParaRPr i="1" dirty="0">
              <a:solidFill>
                <a:srgbClr val="3D85C6"/>
              </a:solidFill>
              <a:latin typeface="Arial" panose="020B0604020202020204"/>
              <a:ea typeface="Arial" panose="020B0604020202020204"/>
              <a:cs typeface="Arial" panose="020B0604020202020204"/>
              <a:sym typeface="Arial" panose="020B0604020202020204"/>
            </a:endParaRPr>
          </a:p>
          <a:p>
            <a:pPr marL="1828800" lvl="0" indent="457200" algn="l" rtl="0">
              <a:lnSpc>
                <a:spcPct val="115000"/>
              </a:lnSpc>
              <a:spcBef>
                <a:spcPts val="0"/>
              </a:spcBef>
              <a:spcAft>
                <a:spcPts val="0"/>
              </a:spcAft>
              <a:buSzPts val="1800"/>
              <a:buNone/>
            </a:pPr>
            <a:endParaRPr i="1" dirty="0">
              <a:solidFill>
                <a:srgbClr val="3D85C6"/>
              </a:solidFill>
              <a:latin typeface="Arial" panose="020B0604020202020204"/>
              <a:ea typeface="Arial" panose="020B0604020202020204"/>
              <a:cs typeface="Arial" panose="020B0604020202020204"/>
              <a:sym typeface="Arial" panose="020B0604020202020204"/>
            </a:endParaRPr>
          </a:p>
        </p:txBody>
      </p:sp>
      <p:pic>
        <p:nvPicPr>
          <p:cNvPr id="103" name="Google Shape;103;g83372e3e9c_0_0"/>
          <p:cNvPicPr preferRelativeResize="0"/>
          <p:nvPr/>
        </p:nvPicPr>
        <p:blipFill rotWithShape="1">
          <a:blip r:embed="rId5"/>
          <a:srcRect/>
          <a:stretch>
            <a:fillRect/>
          </a:stretch>
        </p:blipFill>
        <p:spPr>
          <a:xfrm>
            <a:off x="8489825" y="178900"/>
            <a:ext cx="471675" cy="471675"/>
          </a:xfrm>
          <a:prstGeom prst="rect">
            <a:avLst/>
          </a:prstGeom>
          <a:noFill/>
          <a:ln>
            <a:noFill/>
          </a:ln>
        </p:spPr>
      </p:pic>
      <p:pic>
        <p:nvPicPr>
          <p:cNvPr id="3" name="AppSlideShowVideo">
            <a:hlinkClick r:id="" action="ppaction://media"/>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5779770" y="0"/>
            <a:ext cx="2410460" cy="51435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107"/>
        <p:cNvGrpSpPr/>
        <p:nvPr/>
      </p:nvGrpSpPr>
      <p:grpSpPr>
        <a:xfrm>
          <a:off x="0" y="0"/>
          <a:ext cx="0" cy="0"/>
          <a:chOff x="0" y="0"/>
          <a:chExt cx="0" cy="0"/>
        </a:xfrm>
      </p:grpSpPr>
      <p:sp>
        <p:nvSpPr>
          <p:cNvPr id="108" name="Google Shape;108;g83372e3e9c_2_0"/>
          <p:cNvSpPr txBox="1">
            <a:spLocks noGrp="1"/>
          </p:cNvSpPr>
          <p:nvPr>
            <p:ph type="title"/>
          </p:nvPr>
        </p:nvSpPr>
        <p:spPr>
          <a:xfrm>
            <a:off x="226695" y="0"/>
            <a:ext cx="8368030" cy="4775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0"/>
              <a:buNone/>
            </a:pPr>
            <a:r>
              <a:rPr lang="en-GB" sz="3000" dirty="0">
                <a:solidFill>
                  <a:schemeClr val="dk1"/>
                </a:solidFill>
                <a:latin typeface="Arial" panose="020B0604020202020204"/>
                <a:ea typeface="Arial" panose="020B0604020202020204"/>
                <a:cs typeface="Arial" panose="020B0604020202020204"/>
                <a:sym typeface="Arial" panose="020B0604020202020204"/>
              </a:rPr>
              <a:t>Attachments</a:t>
            </a:r>
            <a:endParaRPr dirty="0">
              <a:solidFill>
                <a:schemeClr val="dk1"/>
              </a:solidFill>
            </a:endParaRPr>
          </a:p>
        </p:txBody>
      </p:sp>
      <p:pic>
        <p:nvPicPr>
          <p:cNvPr id="110" name="Google Shape;110;g83372e3e9c_2_0"/>
          <p:cNvPicPr preferRelativeResize="0"/>
          <p:nvPr/>
        </p:nvPicPr>
        <p:blipFill rotWithShape="1">
          <a:blip r:embed="rId3"/>
          <a:srcRect/>
          <a:stretch>
            <a:fillRect/>
          </a:stretch>
        </p:blipFill>
        <p:spPr>
          <a:xfrm>
            <a:off x="8489825" y="178900"/>
            <a:ext cx="471675" cy="471675"/>
          </a:xfrm>
          <a:prstGeom prst="rect">
            <a:avLst/>
          </a:prstGeom>
          <a:noFill/>
          <a:ln>
            <a:noFill/>
          </a:ln>
        </p:spPr>
      </p:pic>
      <p:pic>
        <p:nvPicPr>
          <p:cNvPr id="18" name="Picture 17" descr="signup"/>
          <p:cNvPicPr>
            <a:picLocks noChangeAspect="1"/>
          </p:cNvPicPr>
          <p:nvPr/>
        </p:nvPicPr>
        <p:blipFill>
          <a:blip r:embed="rId4"/>
          <a:stretch>
            <a:fillRect/>
          </a:stretch>
        </p:blipFill>
        <p:spPr>
          <a:xfrm>
            <a:off x="285115" y="650875"/>
            <a:ext cx="1071245" cy="2018665"/>
          </a:xfrm>
          <a:prstGeom prst="rect">
            <a:avLst/>
          </a:prstGeom>
        </p:spPr>
      </p:pic>
      <p:pic>
        <p:nvPicPr>
          <p:cNvPr id="19" name="Picture 18" descr="AccountPage"/>
          <p:cNvPicPr>
            <a:picLocks noChangeAspect="1"/>
          </p:cNvPicPr>
          <p:nvPr/>
        </p:nvPicPr>
        <p:blipFill>
          <a:blip r:embed="rId5"/>
          <a:stretch>
            <a:fillRect/>
          </a:stretch>
        </p:blipFill>
        <p:spPr>
          <a:xfrm>
            <a:off x="1483360" y="650875"/>
            <a:ext cx="1049020" cy="2098040"/>
          </a:xfrm>
          <a:prstGeom prst="rect">
            <a:avLst/>
          </a:prstGeom>
        </p:spPr>
      </p:pic>
      <p:pic>
        <p:nvPicPr>
          <p:cNvPr id="20" name="Picture 19" descr="withdraw"/>
          <p:cNvPicPr>
            <a:picLocks noChangeAspect="1"/>
          </p:cNvPicPr>
          <p:nvPr/>
        </p:nvPicPr>
        <p:blipFill>
          <a:blip r:embed="rId6"/>
          <a:stretch>
            <a:fillRect/>
          </a:stretch>
        </p:blipFill>
        <p:spPr>
          <a:xfrm>
            <a:off x="2659380" y="600075"/>
            <a:ext cx="1074420" cy="2148840"/>
          </a:xfrm>
          <a:prstGeom prst="rect">
            <a:avLst/>
          </a:prstGeom>
        </p:spPr>
      </p:pic>
      <p:pic>
        <p:nvPicPr>
          <p:cNvPr id="21" name="Picture 20" descr="settings"/>
          <p:cNvPicPr>
            <a:picLocks noChangeAspect="1"/>
          </p:cNvPicPr>
          <p:nvPr/>
        </p:nvPicPr>
        <p:blipFill>
          <a:blip r:embed="rId7"/>
          <a:stretch>
            <a:fillRect/>
          </a:stretch>
        </p:blipFill>
        <p:spPr>
          <a:xfrm>
            <a:off x="3902075" y="600075"/>
            <a:ext cx="1056640" cy="2113915"/>
          </a:xfrm>
          <a:prstGeom prst="rect">
            <a:avLst/>
          </a:prstGeom>
        </p:spPr>
      </p:pic>
      <p:pic>
        <p:nvPicPr>
          <p:cNvPr id="22" name="Picture 21" descr="img1"/>
          <p:cNvPicPr>
            <a:picLocks noChangeAspect="1"/>
          </p:cNvPicPr>
          <p:nvPr/>
        </p:nvPicPr>
        <p:blipFill>
          <a:blip r:embed="rId8"/>
          <a:stretch>
            <a:fillRect/>
          </a:stretch>
        </p:blipFill>
        <p:spPr>
          <a:xfrm>
            <a:off x="5175885" y="569595"/>
            <a:ext cx="1049655" cy="2099945"/>
          </a:xfrm>
          <a:prstGeom prst="rect">
            <a:avLst/>
          </a:prstGeom>
        </p:spPr>
      </p:pic>
      <p:pic>
        <p:nvPicPr>
          <p:cNvPr id="23" name="Picture 22" descr="homefeed"/>
          <p:cNvPicPr>
            <a:picLocks noChangeAspect="1"/>
          </p:cNvPicPr>
          <p:nvPr/>
        </p:nvPicPr>
        <p:blipFill>
          <a:blip r:embed="rId9"/>
          <a:stretch>
            <a:fillRect/>
          </a:stretch>
        </p:blipFill>
        <p:spPr>
          <a:xfrm>
            <a:off x="6328410" y="569595"/>
            <a:ext cx="1075690" cy="2152650"/>
          </a:xfrm>
          <a:prstGeom prst="rect">
            <a:avLst/>
          </a:prstGeom>
        </p:spPr>
      </p:pic>
      <p:pic>
        <p:nvPicPr>
          <p:cNvPr id="24" name="Picture 23" descr="Wire3"/>
          <p:cNvPicPr>
            <a:picLocks noChangeAspect="1"/>
          </p:cNvPicPr>
          <p:nvPr/>
        </p:nvPicPr>
        <p:blipFill>
          <a:blip r:embed="rId10"/>
          <a:stretch>
            <a:fillRect/>
          </a:stretch>
        </p:blipFill>
        <p:spPr>
          <a:xfrm>
            <a:off x="285115" y="2922270"/>
            <a:ext cx="2003425" cy="1844675"/>
          </a:xfrm>
          <a:prstGeom prst="rect">
            <a:avLst/>
          </a:prstGeom>
        </p:spPr>
      </p:pic>
      <p:pic>
        <p:nvPicPr>
          <p:cNvPr id="25" name="Picture 24" descr="wire"/>
          <p:cNvPicPr>
            <a:picLocks noChangeAspect="1"/>
          </p:cNvPicPr>
          <p:nvPr/>
        </p:nvPicPr>
        <p:blipFill>
          <a:blip r:embed="rId11"/>
          <a:stretch>
            <a:fillRect/>
          </a:stretch>
        </p:blipFill>
        <p:spPr>
          <a:xfrm>
            <a:off x="2449195" y="2836545"/>
            <a:ext cx="1936750" cy="1890395"/>
          </a:xfrm>
          <a:prstGeom prst="rect">
            <a:avLst/>
          </a:prstGeom>
        </p:spPr>
      </p:pic>
      <p:pic>
        <p:nvPicPr>
          <p:cNvPr id="26" name="Picture 25" descr="wire1"/>
          <p:cNvPicPr>
            <a:picLocks noChangeAspect="1"/>
          </p:cNvPicPr>
          <p:nvPr/>
        </p:nvPicPr>
        <p:blipFill>
          <a:blip r:embed="rId12"/>
          <a:stretch>
            <a:fillRect/>
          </a:stretch>
        </p:blipFill>
        <p:spPr>
          <a:xfrm>
            <a:off x="4748530" y="2761615"/>
            <a:ext cx="2655570" cy="20186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68"/>
        <p:cNvGrpSpPr/>
        <p:nvPr/>
      </p:nvGrpSpPr>
      <p:grpSpPr>
        <a:xfrm>
          <a:off x="0" y="0"/>
          <a:ext cx="0" cy="0"/>
          <a:chOff x="0" y="0"/>
          <a:chExt cx="0" cy="0"/>
        </a:xfrm>
      </p:grpSpPr>
      <p:sp>
        <p:nvSpPr>
          <p:cNvPr id="69" name="Google Shape;69;p2"/>
          <p:cNvSpPr txBox="1">
            <a:spLocks noGrp="1"/>
          </p:cNvSpPr>
          <p:nvPr>
            <p:ph type="title"/>
          </p:nvPr>
        </p:nvSpPr>
        <p:spPr>
          <a:xfrm>
            <a:off x="387900" y="290278"/>
            <a:ext cx="4247449" cy="75832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3000" dirty="0">
                <a:solidFill>
                  <a:srgbClr val="0098FF"/>
                </a:solidFill>
                <a:latin typeface="+mj-lt"/>
              </a:rPr>
              <a:t>OUR TEAM</a:t>
            </a:r>
            <a:br>
              <a:rPr lang="en-GB" sz="3000" dirty="0">
                <a:solidFill>
                  <a:srgbClr val="0098FF"/>
                </a:solidFill>
                <a:latin typeface="+mj-lt"/>
              </a:rPr>
            </a:br>
            <a:r>
              <a:rPr lang="en-GB" sz="2400" dirty="0">
                <a:solidFill>
                  <a:srgbClr val="0098FF"/>
                </a:solidFill>
                <a:latin typeface="+mj-lt"/>
              </a:rPr>
              <a:t>THECODED_ecb4</a:t>
            </a:r>
            <a:endParaRPr sz="3000" dirty="0">
              <a:solidFill>
                <a:srgbClr val="0098FF"/>
              </a:solidFill>
              <a:latin typeface="+mj-lt"/>
            </a:endParaRPr>
          </a:p>
        </p:txBody>
      </p:sp>
      <p:sp>
        <p:nvSpPr>
          <p:cNvPr id="70" name="Google Shape;70;p2"/>
          <p:cNvSpPr txBox="1">
            <a:spLocks noGrp="1"/>
          </p:cNvSpPr>
          <p:nvPr>
            <p:ph type="body" idx="1"/>
          </p:nvPr>
        </p:nvSpPr>
        <p:spPr>
          <a:xfrm>
            <a:off x="2658174" y="3402949"/>
            <a:ext cx="1824407" cy="4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sz="1400" b="1" dirty="0" err="1">
                <a:latin typeface="+mj-lt"/>
              </a:rPr>
              <a:t>Yussif</a:t>
            </a:r>
            <a:r>
              <a:rPr lang="en-GB" sz="1400" b="1" dirty="0">
                <a:latin typeface="+mj-lt"/>
              </a:rPr>
              <a:t> Mohammed</a:t>
            </a:r>
          </a:p>
        </p:txBody>
      </p:sp>
      <p:sp>
        <p:nvSpPr>
          <p:cNvPr id="71" name="Google Shape;71;p2"/>
          <p:cNvSpPr txBox="1">
            <a:spLocks noGrp="1"/>
          </p:cNvSpPr>
          <p:nvPr>
            <p:ph type="body" idx="1"/>
          </p:nvPr>
        </p:nvSpPr>
        <p:spPr>
          <a:xfrm>
            <a:off x="345000" y="4256148"/>
            <a:ext cx="8368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sz="3000" dirty="0">
                <a:solidFill>
                  <a:srgbClr val="0098FF"/>
                </a:solidFill>
                <a:latin typeface="+mj-lt"/>
              </a:rPr>
              <a:t>THEME:</a:t>
            </a:r>
            <a:endParaRPr sz="3000" dirty="0">
              <a:solidFill>
                <a:srgbClr val="0098FF"/>
              </a:solidFill>
              <a:latin typeface="+mj-lt"/>
            </a:endParaRPr>
          </a:p>
        </p:txBody>
      </p:sp>
      <p:sp>
        <p:nvSpPr>
          <p:cNvPr id="72" name="Google Shape;72;p2"/>
          <p:cNvSpPr txBox="1">
            <a:spLocks noGrp="1"/>
          </p:cNvSpPr>
          <p:nvPr>
            <p:ph type="body" idx="1"/>
          </p:nvPr>
        </p:nvSpPr>
        <p:spPr>
          <a:xfrm>
            <a:off x="1984179" y="4355866"/>
            <a:ext cx="6711197" cy="60639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sz="2000" b="1" i="0" dirty="0">
                <a:solidFill>
                  <a:schemeClr val="tx1"/>
                </a:solidFill>
                <a:effectLst/>
                <a:latin typeface="+mj-lt"/>
              </a:rPr>
              <a:t>Innovative financial and transactional application</a:t>
            </a:r>
            <a:endParaRPr sz="2000" i="1" dirty="0">
              <a:solidFill>
                <a:schemeClr val="tx1"/>
              </a:solidFill>
              <a:latin typeface="+mj-lt"/>
            </a:endParaRPr>
          </a:p>
        </p:txBody>
      </p:sp>
      <p:sp>
        <p:nvSpPr>
          <p:cNvPr id="2" name="Oval 1"/>
          <p:cNvSpPr/>
          <p:nvPr/>
        </p:nvSpPr>
        <p:spPr>
          <a:xfrm>
            <a:off x="2526428" y="931285"/>
            <a:ext cx="2087900" cy="241549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Oval 2"/>
          <p:cNvSpPr/>
          <p:nvPr/>
        </p:nvSpPr>
        <p:spPr>
          <a:xfrm>
            <a:off x="4328667" y="900911"/>
            <a:ext cx="2228543" cy="2476239"/>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Google Shape;70;p2"/>
          <p:cNvSpPr txBox="1"/>
          <p:nvPr/>
        </p:nvSpPr>
        <p:spPr>
          <a:xfrm>
            <a:off x="4614328" y="3402949"/>
            <a:ext cx="1824407" cy="41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Roboto" panose="02000000000000000000"/>
              <a:buChar char="●"/>
              <a:defRPr sz="18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3200400" marR="0" lvl="6"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3657600" marR="0" lvl="7" indent="-317500" algn="ctr" rtl="0">
              <a:lnSpc>
                <a:spcPct val="115000"/>
              </a:lnSpc>
              <a:spcBef>
                <a:spcPts val="1600"/>
              </a:spcBef>
              <a:spcAft>
                <a:spcPts val="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4114800" marR="0" lvl="8" indent="-317500" algn="ctr" rtl="0">
              <a:lnSpc>
                <a:spcPct val="115000"/>
              </a:lnSpc>
              <a:spcBef>
                <a:spcPts val="1600"/>
              </a:spcBef>
              <a:spcAft>
                <a:spcPts val="1600"/>
              </a:spcAft>
              <a:buClr>
                <a:schemeClr val="dk1"/>
              </a:buClr>
              <a:buSzPts val="1400"/>
              <a:buFont typeface="Roboto" panose="02000000000000000000"/>
              <a:buChar char="■"/>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indent="0" algn="l">
              <a:spcAft>
                <a:spcPts val="1600"/>
              </a:spcAft>
              <a:buFont typeface="Roboto" panose="02000000000000000000"/>
              <a:buNone/>
            </a:pPr>
            <a:r>
              <a:rPr lang="en-GB" sz="1400" b="1" dirty="0">
                <a:latin typeface="+mj-lt"/>
              </a:rPr>
              <a:t>Abdul-Gafur Saeed</a:t>
            </a:r>
          </a:p>
        </p:txBody>
      </p:sp>
      <p:sp>
        <p:nvSpPr>
          <p:cNvPr id="5" name="Oval 4"/>
          <p:cNvSpPr/>
          <p:nvPr/>
        </p:nvSpPr>
        <p:spPr>
          <a:xfrm>
            <a:off x="8530751"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n w="0"/>
                <a:solidFill>
                  <a:srgbClr val="EAEAEA"/>
                </a:solidFill>
                <a:effectLst>
                  <a:outerShdw blurRad="38100" dist="25400" dir="5400000" algn="ctr" rotWithShape="0">
                    <a:srgbClr val="6E747A">
                      <a:alpha val="43000"/>
                    </a:srgbClr>
                  </a:outerShdw>
                </a:effectLst>
                <a:latin typeface="+mj-lt"/>
              </a:rPr>
              <a:t>1</a:t>
            </a:r>
            <a:endParaRPr lang="en-US" b="1" dirty="0">
              <a:ln w="0"/>
              <a:solidFill>
                <a:srgbClr val="EAEAEA"/>
              </a:solidFill>
              <a:effectLst>
                <a:outerShdw blurRad="38100" dist="25400" dir="5400000" algn="ctr" rotWithShape="0">
                  <a:srgbClr val="6E747A">
                    <a:alpha val="43000"/>
                  </a:srgbClr>
                </a:outerShdw>
              </a:effectLst>
              <a:latin typeface="+mj-lt"/>
            </a:endParaRPr>
          </a:p>
        </p:txBody>
      </p:sp>
      <p:sp>
        <p:nvSpPr>
          <p:cNvPr id="6" name="Oval 5"/>
          <p:cNvSpPr/>
          <p:nvPr/>
        </p:nvSpPr>
        <p:spPr>
          <a:xfrm>
            <a:off x="8425648"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695" y="100965"/>
            <a:ext cx="8368030" cy="59563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3000" dirty="0">
                <a:solidFill>
                  <a:srgbClr val="0098FF"/>
                </a:solidFill>
                <a:latin typeface="+mj-lt"/>
                <a:ea typeface="Arial" panose="020B0604020202020204"/>
                <a:cs typeface="Arial" panose="020B0604020202020204"/>
                <a:sym typeface="Arial" panose="020B0604020202020204"/>
              </a:rPr>
              <a:t>PROBLEM STATEMENT</a:t>
            </a:r>
            <a:endParaRPr sz="3000" dirty="0">
              <a:solidFill>
                <a:srgbClr val="0098FF"/>
              </a:solidFill>
              <a:latin typeface="+mj-lt"/>
            </a:endParaRPr>
          </a:p>
        </p:txBody>
      </p:sp>
      <p:sp>
        <p:nvSpPr>
          <p:cNvPr id="79" name="Google Shape;79;p3"/>
          <p:cNvSpPr txBox="1">
            <a:spLocks noGrp="1"/>
          </p:cNvSpPr>
          <p:nvPr>
            <p:ph type="body" idx="1"/>
          </p:nvPr>
        </p:nvSpPr>
        <p:spPr>
          <a:xfrm>
            <a:off x="179070" y="696595"/>
            <a:ext cx="8789670" cy="3978275"/>
          </a:xfrm>
          <a:prstGeom prst="rect">
            <a:avLst/>
          </a:prstGeom>
          <a:noFill/>
          <a:ln>
            <a:noFill/>
          </a:ln>
        </p:spPr>
        <p:txBody>
          <a:bodyPr spcFirstLastPara="1" wrap="square" lIns="91425" tIns="91425" rIns="91425" bIns="91425" anchor="t" anchorCtr="0">
            <a:noAutofit/>
          </a:bodyPr>
          <a:lstStyle/>
          <a:p>
            <a:pPr algn="l"/>
            <a:r>
              <a:rPr lang="en-US" sz="1400" dirty="0">
                <a:solidFill>
                  <a:schemeClr val="tx1"/>
                </a:solidFill>
                <a:effectLst/>
                <a:latin typeface="+mj-lt"/>
                <a:ea typeface="SimSun" panose="02010600030101010101" pitchFamily="2" charset="-122"/>
              </a:rPr>
              <a:t>During our empathy trip, the problem we found in Ghana here is the difficulty for people especially content creators (video creators, artists, writers, musicians, developers, gamers, and podcasters), students, start-ups, and people seeking financial help to get good funding due to how the financial system works in Ghana and Africa.This results in stunting a lot of people dreams.</a:t>
            </a:r>
          </a:p>
          <a:p>
            <a:pPr algn="l"/>
            <a:r>
              <a:rPr lang="en-US" sz="1400" dirty="0">
                <a:solidFill>
                  <a:schemeClr val="tx1"/>
                </a:solidFill>
                <a:effectLst/>
                <a:latin typeface="+mj-lt"/>
                <a:ea typeface="SimSun" panose="02010600030101010101" pitchFamily="2" charset="-122"/>
                <a:sym typeface="+mn-ea"/>
              </a:rPr>
              <a:t>A lot of people prefer easy Momo transactions as compared to bank and credit card transactions.</a:t>
            </a:r>
            <a:endParaRPr lang="en-US" sz="1400" dirty="0">
              <a:solidFill>
                <a:schemeClr val="tx1"/>
              </a:solidFill>
              <a:effectLst/>
              <a:latin typeface="+mj-lt"/>
              <a:ea typeface="SimSun" panose="02010600030101010101" pitchFamily="2" charset="-122"/>
            </a:endParaRPr>
          </a:p>
          <a:p>
            <a:pPr algn="l"/>
            <a:r>
              <a:rPr lang="en-US" sz="1400" dirty="0">
                <a:solidFill>
                  <a:schemeClr val="tx1"/>
                </a:solidFill>
                <a:effectLst/>
                <a:latin typeface="+mj-lt"/>
                <a:ea typeface="SimSun" panose="02010600030101010101" pitchFamily="2" charset="-122"/>
                <a:sym typeface="+mn-ea"/>
              </a:rPr>
              <a:t>Fundraisers and supporters need a product that is meaningful and enjoyable to use, this meant designing a fundraising platform. </a:t>
            </a:r>
          </a:p>
          <a:p>
            <a:pPr algn="l"/>
            <a:r>
              <a:rPr lang="en-US" sz="1400" dirty="0">
                <a:solidFill>
                  <a:schemeClr val="tx1"/>
                </a:solidFill>
                <a:effectLst/>
                <a:latin typeface="+mj-lt"/>
                <a:ea typeface="SimSun" panose="02010600030101010101" pitchFamily="2" charset="-122"/>
                <a:sym typeface="+mn-ea"/>
              </a:rPr>
              <a:t>There are other fundraising or fun support platforms out there like GoFundMe, </a:t>
            </a:r>
            <a:r>
              <a:rPr lang="en-US" sz="1400" dirty="0" err="1">
                <a:solidFill>
                  <a:schemeClr val="tx1"/>
                </a:solidFill>
                <a:effectLst/>
                <a:latin typeface="+mj-lt"/>
                <a:ea typeface="SimSun" panose="02010600030101010101" pitchFamily="2" charset="-122"/>
                <a:sym typeface="+mn-ea"/>
              </a:rPr>
              <a:t>Patreon</a:t>
            </a:r>
            <a:r>
              <a:rPr lang="en-US" sz="1400" dirty="0">
                <a:solidFill>
                  <a:schemeClr val="tx1"/>
                </a:solidFill>
                <a:effectLst/>
                <a:latin typeface="+mj-lt"/>
                <a:ea typeface="SimSun" panose="02010600030101010101" pitchFamily="2" charset="-122"/>
                <a:sym typeface="+mn-ea"/>
              </a:rPr>
              <a:t>, </a:t>
            </a:r>
            <a:r>
              <a:rPr lang="en-US" sz="1400" dirty="0" err="1">
                <a:solidFill>
                  <a:schemeClr val="tx1"/>
                </a:solidFill>
                <a:effectLst/>
                <a:latin typeface="+mj-lt"/>
                <a:ea typeface="SimSun" panose="02010600030101010101" pitchFamily="2" charset="-122"/>
                <a:sym typeface="+mn-ea"/>
              </a:rPr>
              <a:t>etc</a:t>
            </a:r>
            <a:r>
              <a:rPr lang="en-US" sz="1400" dirty="0">
                <a:solidFill>
                  <a:schemeClr val="tx1"/>
                </a:solidFill>
                <a:effectLst/>
                <a:latin typeface="+mj-lt"/>
                <a:ea typeface="SimSun" panose="02010600030101010101" pitchFamily="2" charset="-122"/>
                <a:sym typeface="+mn-ea"/>
              </a:rPr>
              <a:t> that have high positive reviews from users and experts, and how these platforms have impacted positively on users and generated much revenue, but none support Mobile money transactions or have the African content creators or fundraisers in mind.</a:t>
            </a:r>
          </a:p>
          <a:p>
            <a:pPr algn="l"/>
            <a:r>
              <a:rPr lang="en-US" sz="1400" dirty="0">
                <a:solidFill>
                  <a:schemeClr val="tx1"/>
                </a:solidFill>
                <a:effectLst/>
                <a:latin typeface="+mj-lt"/>
                <a:ea typeface="SimSun" panose="02010600030101010101" pitchFamily="2" charset="-122"/>
                <a:sym typeface="+mn-ea"/>
              </a:rPr>
              <a:t>And, as a YouTube and Tiktok video creator myself, I went through a difficult number of steps in order to set up my Patreon account so that my followers could subscribe and receive unique material. That's when I had the notion to build a simple platform where users could supply the essential information to request donations or put up a fun base for their followers to support them.</a:t>
            </a:r>
            <a:endParaRPr lang="en-US" sz="1400" dirty="0">
              <a:solidFill>
                <a:schemeClr val="tx1"/>
              </a:solidFill>
              <a:effectLst/>
              <a:latin typeface="+mj-lt"/>
              <a:ea typeface="SimSun" panose="02010600030101010101" pitchFamily="2" charset="-122"/>
            </a:endParaRPr>
          </a:p>
          <a:p>
            <a:pPr marL="114300" indent="0" algn="l">
              <a:buNone/>
            </a:pPr>
            <a:endParaRPr lang="en-US" sz="1400" dirty="0">
              <a:solidFill>
                <a:schemeClr val="tx1"/>
              </a:solidFill>
              <a:effectLst/>
              <a:latin typeface="+mj-lt"/>
              <a:ea typeface="SimSun" panose="02010600030101010101" pitchFamily="2" charset="-122"/>
            </a:endParaRPr>
          </a:p>
        </p:txBody>
      </p:sp>
      <p:sp>
        <p:nvSpPr>
          <p:cNvPr id="3" name="Oval 2"/>
          <p:cNvSpPr/>
          <p:nvPr/>
        </p:nvSpPr>
        <p:spPr>
          <a:xfrm>
            <a:off x="8376745"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n w="0"/>
                <a:solidFill>
                  <a:srgbClr val="EAEAEA"/>
                </a:solidFill>
                <a:effectLst>
                  <a:outerShdw blurRad="38100" dist="25400" dir="5400000" algn="ctr" rotWithShape="0">
                    <a:srgbClr val="6E747A">
                      <a:alpha val="43000"/>
                    </a:srgbClr>
                  </a:outerShdw>
                </a:effectLst>
                <a:latin typeface="+mj-lt"/>
              </a:rPr>
              <a:t>2</a:t>
            </a:r>
            <a:endParaRPr lang="en-US" b="1" dirty="0">
              <a:ln w="0"/>
              <a:solidFill>
                <a:srgbClr val="EAEAEA"/>
              </a:solidFill>
              <a:effectLst>
                <a:outerShdw blurRad="38100" dist="25400" dir="5400000" algn="ctr" rotWithShape="0">
                  <a:srgbClr val="6E747A">
                    <a:alpha val="43000"/>
                  </a:srgbClr>
                </a:outerShdw>
              </a:effectLst>
              <a:latin typeface="+mj-lt"/>
            </a:endParaRPr>
          </a:p>
        </p:txBody>
      </p:sp>
      <p:sp>
        <p:nvSpPr>
          <p:cNvPr id="5" name="Oval 4"/>
          <p:cNvSpPr/>
          <p:nvPr/>
        </p:nvSpPr>
        <p:spPr>
          <a:xfrm>
            <a:off x="8271642"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19710" y="48895"/>
            <a:ext cx="8368030" cy="47815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3000" dirty="0">
                <a:solidFill>
                  <a:srgbClr val="0098FF"/>
                </a:solidFill>
                <a:latin typeface="+mj-lt"/>
                <a:ea typeface="Arial" panose="020B0604020202020204"/>
                <a:cs typeface="Arial" panose="020B0604020202020204"/>
                <a:sym typeface="Arial" panose="020B0604020202020204"/>
              </a:rPr>
              <a:t>SOLUTION</a:t>
            </a:r>
            <a:endParaRPr dirty="0">
              <a:solidFill>
                <a:srgbClr val="0098FF"/>
              </a:solidFill>
              <a:latin typeface="+mj-lt"/>
            </a:endParaRPr>
          </a:p>
        </p:txBody>
      </p:sp>
      <p:sp>
        <p:nvSpPr>
          <p:cNvPr id="86" name="Google Shape;86;p4"/>
          <p:cNvSpPr txBox="1">
            <a:spLocks noGrp="1"/>
          </p:cNvSpPr>
          <p:nvPr>
            <p:ph type="body" idx="1"/>
          </p:nvPr>
        </p:nvSpPr>
        <p:spPr>
          <a:xfrm>
            <a:off x="357505" y="457200"/>
            <a:ext cx="8368030" cy="3792220"/>
          </a:xfrm>
          <a:prstGeom prst="rect">
            <a:avLst/>
          </a:prstGeom>
          <a:noFill/>
          <a:ln>
            <a:noFill/>
          </a:ln>
        </p:spPr>
        <p:txBody>
          <a:bodyPr spcFirstLastPara="1" wrap="square" lIns="91425" tIns="91425" rIns="91425" bIns="91425" anchor="t" anchorCtr="0">
            <a:noAutofit/>
          </a:bodyPr>
          <a:lstStyle/>
          <a:p>
            <a:pPr algn="l"/>
            <a:r>
              <a:rPr lang="en-US" altLang="en-GB" sz="1400" cap="all">
                <a:solidFill>
                  <a:schemeClr val="tx1"/>
                </a:solidFill>
                <a:uFillTx/>
                <a:latin typeface="Arial" panose="020B0604020202020204" pitchFamily="34" charset="0"/>
                <a:ea typeface="Arial" panose="020B0604020202020204"/>
                <a:cs typeface="Arial" panose="020B0604020202020204"/>
                <a:sym typeface="Arial" panose="020B0604020202020204"/>
              </a:rPr>
              <a:t>H</a:t>
            </a:r>
            <a:r>
              <a:rPr lang="en-GB" sz="1400" cap="all">
                <a:solidFill>
                  <a:schemeClr val="tx1"/>
                </a:solidFill>
                <a:uFillTx/>
                <a:latin typeface="Arial" panose="020B0604020202020204" pitchFamily="34" charset="0"/>
                <a:ea typeface="Arial" panose="020B0604020202020204"/>
                <a:cs typeface="Arial" panose="020B0604020202020204"/>
                <a:sym typeface="Arial" panose="020B0604020202020204"/>
              </a:rPr>
              <a:t>ow </a:t>
            </a:r>
            <a:r>
              <a:rPr lang="en-US" altLang="en-GB" sz="1400" cap="all">
                <a:solidFill>
                  <a:schemeClr val="tx1"/>
                </a:solidFill>
                <a:uFillTx/>
                <a:latin typeface="Arial" panose="020B0604020202020204" pitchFamily="34" charset="0"/>
                <a:ea typeface="Arial" panose="020B0604020202020204"/>
                <a:cs typeface="Arial" panose="020B0604020202020204"/>
                <a:sym typeface="Arial" panose="020B0604020202020204"/>
              </a:rPr>
              <a:t>we</a:t>
            </a:r>
            <a:r>
              <a:rPr lang="en-GB" sz="1400" cap="all">
                <a:solidFill>
                  <a:schemeClr val="tx1"/>
                </a:solidFill>
                <a:uFillTx/>
                <a:latin typeface="Arial" panose="020B0604020202020204" pitchFamily="34" charset="0"/>
                <a:ea typeface="Arial" panose="020B0604020202020204"/>
                <a:cs typeface="Arial" panose="020B0604020202020204"/>
                <a:sym typeface="Arial" panose="020B0604020202020204"/>
              </a:rPr>
              <a:t> intend to SOLVE the problem at hand</a:t>
            </a:r>
            <a:r>
              <a:rPr lang="en-US" altLang="en-GB" sz="1400">
                <a:latin typeface="Arial" panose="020B0604020202020204"/>
                <a:ea typeface="Arial" panose="020B0604020202020204"/>
                <a:cs typeface="Arial" panose="020B0604020202020204"/>
                <a:sym typeface="Arial" panose="020B0604020202020204"/>
              </a:rPr>
              <a:t>;</a:t>
            </a:r>
          </a:p>
          <a:p>
            <a:pPr marL="571500" lvl="1" indent="0" algn="l">
              <a:buNone/>
            </a:pPr>
            <a:r>
              <a:rPr lang="en-US" altLang="en-GB" dirty="0">
                <a:solidFill>
                  <a:schemeClr val="tx1"/>
                </a:solidFill>
                <a:effectLst/>
                <a:latin typeface="+mn-lt"/>
                <a:ea typeface="Arial" panose="020B0604020202020204"/>
                <a:cs typeface="+mn-lt"/>
                <a:sym typeface="Arial" panose="020B0604020202020204"/>
              </a:rPr>
              <a:t>This platform will enable fundraisers to provide the necessary details to request funds or set up a fun base for their supporters to support them that will help them achieve their set goals and also give them the tools they need to capture and share their stories far and wide .</a:t>
            </a:r>
          </a:p>
          <a:p>
            <a:pPr marL="571500" lvl="1" indent="0" algn="just">
              <a:buNone/>
            </a:pPr>
            <a:r>
              <a:rPr lang="en-US" altLang="en-GB" dirty="0">
                <a:solidFill>
                  <a:schemeClr val="tx1"/>
                </a:solidFill>
                <a:effectLst/>
                <a:latin typeface="+mn-lt"/>
                <a:ea typeface="Arial" panose="020B0604020202020204"/>
                <a:cs typeface="+mn-lt"/>
                <a:sym typeface="Arial" panose="020B0604020202020204"/>
              </a:rPr>
              <a:t>Since Mobile money transactions are one of the most widespread forms of transactions in Ghana and Africa at large with almost literates and illiterates using and learning every day to use mobile money transactions, this platform will give people a meaningful way to express gratitude to content creators, students, and fundraisers using a simple mobile money payment method and also help people receive financial support from their audience in a friendly manner with just a couple of taps.</a:t>
            </a:r>
          </a:p>
          <a:p>
            <a:pPr marL="571500" lvl="1" indent="0" algn="just">
              <a:buNone/>
            </a:pPr>
            <a:r>
              <a:rPr lang="en-GB" cap="all">
                <a:solidFill>
                  <a:schemeClr val="tx1"/>
                </a:solidFill>
                <a:uFillTx/>
                <a:latin typeface="+mj-lt"/>
                <a:ea typeface="Calibri" panose="020F0502020204030204"/>
                <a:cs typeface="+mj-lt"/>
                <a:sym typeface="Calibri" panose="020F0502020204030204"/>
              </a:rPr>
              <a:t>How it helps to solve the problem?</a:t>
            </a:r>
            <a:endParaRPr lang="en-US" altLang="en-GB" dirty="0">
              <a:solidFill>
                <a:schemeClr val="tx1"/>
              </a:solidFill>
              <a:effectLst/>
              <a:latin typeface="+mj-lt"/>
              <a:ea typeface="Arial" panose="020B0604020202020204"/>
              <a:cs typeface="+mj-lt"/>
              <a:sym typeface="Arial" panose="020B0604020202020204"/>
            </a:endParaRPr>
          </a:p>
          <a:p>
            <a:pPr marL="571500" lvl="1" indent="0" algn="just">
              <a:buNone/>
            </a:pPr>
            <a:r>
              <a:rPr lang="en-US" altLang="en-GB" dirty="0">
                <a:solidFill>
                  <a:schemeClr val="tx1"/>
                </a:solidFill>
                <a:effectLst/>
                <a:latin typeface="Arial" panose="020B0604020202020204"/>
                <a:ea typeface="Arial" panose="020B0604020202020204"/>
                <a:cs typeface="Arial" panose="020B0604020202020204"/>
                <a:sym typeface="Arial" panose="020B0604020202020204"/>
              </a:rPr>
              <a:t>This will Increase financial inclusion through the use of Mobile Payment thereby fostering Africa's economic development, especially for the less privilege content creators, students and the community at large.</a:t>
            </a:r>
          </a:p>
        </p:txBody>
      </p:sp>
      <p:sp>
        <p:nvSpPr>
          <p:cNvPr id="3" name="Oval 2"/>
          <p:cNvSpPr/>
          <p:nvPr/>
        </p:nvSpPr>
        <p:spPr>
          <a:xfrm>
            <a:off x="8472995"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n w="0"/>
                <a:solidFill>
                  <a:srgbClr val="EAEAEA"/>
                </a:solidFill>
                <a:effectLst>
                  <a:outerShdw blurRad="38100" dist="25400" dir="5400000" algn="ctr" rotWithShape="0">
                    <a:srgbClr val="6E747A">
                      <a:alpha val="43000"/>
                    </a:srgbClr>
                  </a:outerShdw>
                </a:effectLst>
              </a:rPr>
              <a:t>4</a:t>
            </a:r>
            <a:endParaRPr lang="en-US" b="1" dirty="0">
              <a:ln w="0"/>
              <a:solidFill>
                <a:srgbClr val="EAEAEA"/>
              </a:solidFill>
              <a:effectLst>
                <a:outerShdw blurRad="38100" dist="25400" dir="5400000" algn="ctr" rotWithShape="0">
                  <a:srgbClr val="6E747A">
                    <a:alpha val="43000"/>
                  </a:srgbClr>
                </a:outerShdw>
              </a:effectLst>
            </a:endParaRPr>
          </a:p>
        </p:txBody>
      </p:sp>
      <p:sp>
        <p:nvSpPr>
          <p:cNvPr id="5" name="Oval 4"/>
          <p:cNvSpPr/>
          <p:nvPr/>
        </p:nvSpPr>
        <p:spPr>
          <a:xfrm>
            <a:off x="8358267"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19710" y="48895"/>
            <a:ext cx="8368030" cy="47815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3000" dirty="0">
                <a:solidFill>
                  <a:srgbClr val="0098FF"/>
                </a:solidFill>
                <a:latin typeface="+mj-lt"/>
                <a:ea typeface="Arial" panose="020B0604020202020204"/>
                <a:cs typeface="Arial" panose="020B0604020202020204"/>
                <a:sym typeface="Arial" panose="020B0604020202020204"/>
              </a:rPr>
              <a:t>SOLUTION</a:t>
            </a:r>
            <a:r>
              <a:rPr lang="en-US" altLang="en-GB" sz="3000" dirty="0">
                <a:solidFill>
                  <a:srgbClr val="0098FF"/>
                </a:solidFill>
                <a:latin typeface="+mj-lt"/>
                <a:ea typeface="Arial" panose="020B0604020202020204"/>
                <a:cs typeface="Arial" panose="020B0604020202020204"/>
                <a:sym typeface="Arial" panose="020B0604020202020204"/>
              </a:rPr>
              <a:t> CONTINUE</a:t>
            </a:r>
          </a:p>
        </p:txBody>
      </p:sp>
      <p:sp>
        <p:nvSpPr>
          <p:cNvPr id="86" name="Google Shape;86;p4"/>
          <p:cNvSpPr txBox="1">
            <a:spLocks noGrp="1"/>
          </p:cNvSpPr>
          <p:nvPr>
            <p:ph type="body" idx="1"/>
          </p:nvPr>
        </p:nvSpPr>
        <p:spPr>
          <a:xfrm>
            <a:off x="357505" y="457200"/>
            <a:ext cx="8368030" cy="1137920"/>
          </a:xfrm>
          <a:prstGeom prst="rect">
            <a:avLst/>
          </a:prstGeom>
          <a:noFill/>
          <a:ln>
            <a:noFill/>
          </a:ln>
        </p:spPr>
        <p:txBody>
          <a:bodyPr spcFirstLastPara="1" wrap="square" lIns="91425" tIns="91425" rIns="91425" bIns="91425" anchor="t" anchorCtr="0">
            <a:noAutofit/>
          </a:bodyPr>
          <a:lstStyle/>
          <a:p>
            <a:pPr algn="l"/>
            <a:r>
              <a:rPr lang="en-GB" sz="1400" cap="all" dirty="0">
                <a:solidFill>
                  <a:schemeClr val="tx1"/>
                </a:solidFill>
                <a:uFillTx/>
                <a:latin typeface="+mj-lt"/>
                <a:ea typeface="Calibri" panose="020F0502020204030204"/>
                <a:cs typeface="+mj-lt"/>
                <a:sym typeface="Calibri" panose="020F0502020204030204"/>
              </a:rPr>
              <a:t>What are the impact metrics that one can use to </a:t>
            </a:r>
            <a:r>
              <a:rPr lang="en-GB" sz="1400" cap="all" dirty="0" err="1">
                <a:solidFill>
                  <a:schemeClr val="tx1"/>
                </a:solidFill>
                <a:uFillTx/>
                <a:latin typeface="+mj-lt"/>
                <a:ea typeface="Calibri" panose="020F0502020204030204"/>
                <a:cs typeface="+mj-lt"/>
                <a:sym typeface="Calibri" panose="020F0502020204030204"/>
              </a:rPr>
              <a:t>analyze</a:t>
            </a:r>
            <a:r>
              <a:rPr lang="en-GB" sz="1400" cap="all" dirty="0">
                <a:solidFill>
                  <a:schemeClr val="tx1"/>
                </a:solidFill>
                <a:uFillTx/>
                <a:latin typeface="+mj-lt"/>
                <a:ea typeface="Calibri" panose="020F0502020204030204"/>
                <a:cs typeface="+mj-lt"/>
                <a:sym typeface="Calibri" panose="020F0502020204030204"/>
              </a:rPr>
              <a:t> the effect of the solution?</a:t>
            </a:r>
            <a:endParaRPr lang="en-GB" cap="all" dirty="0">
              <a:solidFill>
                <a:schemeClr val="tx1"/>
              </a:solidFill>
              <a:uFillTx/>
              <a:latin typeface="Calibri" panose="020F0502020204030204" charset="0"/>
              <a:ea typeface="Calibri" panose="020F0502020204030204"/>
              <a:cs typeface="Calibri" panose="020F0502020204030204"/>
              <a:sym typeface="Calibri" panose="020F0502020204030204"/>
            </a:endParaRPr>
          </a:p>
          <a:p>
            <a:pPr marL="114300" indent="0" algn="l">
              <a:buNone/>
            </a:pPr>
            <a:r>
              <a:rPr lang="en-GB" altLang="en-GB" sz="1400" dirty="0">
                <a:solidFill>
                  <a:schemeClr val="tx1"/>
                </a:solidFill>
                <a:effectLst/>
                <a:uFillTx/>
                <a:latin typeface="Calibri" panose="020F0502020204030204" charset="0"/>
                <a:ea typeface="Calibri" panose="020F0502020204030204"/>
                <a:cs typeface="Calibri" panose="020F0502020204030204"/>
                <a:sym typeface="Calibri" panose="020F0502020204030204"/>
              </a:rPr>
              <a:t>We discovered the following information from the survey metrics we used to gauge the effectiveness of our solution and collect data using Google Forms:</a:t>
            </a:r>
          </a:p>
          <a:p>
            <a:pPr marL="114300" indent="0" algn="l">
              <a:buNone/>
            </a:pPr>
            <a:endParaRPr lang="en-GB" altLang="en-GB" sz="1400" dirty="0">
              <a:solidFill>
                <a:schemeClr val="tx1"/>
              </a:solidFill>
              <a:effectLst/>
              <a:uFillTx/>
              <a:latin typeface="Calibri" panose="020F0502020204030204" charset="0"/>
              <a:ea typeface="Calibri" panose="020F0502020204030204"/>
              <a:cs typeface="Calibri" panose="020F0502020204030204"/>
              <a:sym typeface="Calibri" panose="020F0502020204030204"/>
            </a:endParaRPr>
          </a:p>
          <a:p>
            <a:pPr marL="114300" indent="0" algn="l">
              <a:buNone/>
            </a:pPr>
            <a:endParaRPr lang="en-GB" altLang="en-GB" sz="1400" dirty="0">
              <a:solidFill>
                <a:schemeClr val="tx1"/>
              </a:solidFill>
              <a:effectLst/>
              <a:uFillTx/>
              <a:latin typeface="Calibri" panose="020F0502020204030204" charset="0"/>
              <a:ea typeface="Calibri" panose="020F0502020204030204"/>
              <a:cs typeface="Calibri" panose="020F0502020204030204"/>
              <a:sym typeface="Calibri" panose="020F0502020204030204"/>
            </a:endParaRPr>
          </a:p>
        </p:txBody>
      </p:sp>
      <p:sp>
        <p:nvSpPr>
          <p:cNvPr id="3" name="Oval 2"/>
          <p:cNvSpPr/>
          <p:nvPr/>
        </p:nvSpPr>
        <p:spPr>
          <a:xfrm>
            <a:off x="8472995"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n w="0"/>
                <a:solidFill>
                  <a:srgbClr val="EAEAEA"/>
                </a:solidFill>
                <a:effectLst>
                  <a:outerShdw blurRad="38100" dist="25400" dir="5400000" algn="ctr" rotWithShape="0">
                    <a:srgbClr val="6E747A">
                      <a:alpha val="43000"/>
                    </a:srgbClr>
                  </a:outerShdw>
                </a:effectLst>
              </a:rPr>
              <a:t>4</a:t>
            </a:r>
            <a:endParaRPr lang="en-US" b="1" dirty="0">
              <a:ln w="0"/>
              <a:solidFill>
                <a:srgbClr val="EAEAEA"/>
              </a:solidFill>
              <a:effectLst>
                <a:outerShdw blurRad="38100" dist="25400" dir="5400000" algn="ctr" rotWithShape="0">
                  <a:srgbClr val="6E747A">
                    <a:alpha val="43000"/>
                  </a:srgbClr>
                </a:outerShdw>
              </a:effectLst>
            </a:endParaRPr>
          </a:p>
        </p:txBody>
      </p:sp>
      <p:sp>
        <p:nvSpPr>
          <p:cNvPr id="5" name="Oval 4"/>
          <p:cNvSpPr/>
          <p:nvPr/>
        </p:nvSpPr>
        <p:spPr>
          <a:xfrm>
            <a:off x="8358267"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orms response chart. Question title: What problem did you face in raising funds to make your dream come true?. Number of responses: 206 responses.">
            <a:extLst>
              <a:ext uri="{FF2B5EF4-FFF2-40B4-BE49-F238E27FC236}">
                <a16:creationId xmlns:a16="http://schemas.microsoft.com/office/drawing/2014/main" id="{168ED860-3336-32E4-F181-56173441B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 y="1798320"/>
            <a:ext cx="8368030" cy="2946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orms response chart. Question title: How do you think your problems can be solved?. Number of responses: 206 responses.">
            <a:extLst>
              <a:ext uri="{FF2B5EF4-FFF2-40B4-BE49-F238E27FC236}">
                <a16:creationId xmlns:a16="http://schemas.microsoft.com/office/drawing/2014/main" id="{1EF353C4-F52B-DF3E-2F71-650125F85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32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695" y="0"/>
            <a:ext cx="8368030" cy="3841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1400" dirty="0">
                <a:solidFill>
                  <a:schemeClr val="tx1"/>
                </a:solidFill>
                <a:latin typeface="+mj-lt"/>
                <a:cs typeface="Arial" panose="020B0604020202020204"/>
                <a:sym typeface="Arial" panose="020B0604020202020204"/>
              </a:rPr>
              <a:t>FRAMEWORKS/TOOLS/TECHNOLOGIES</a:t>
            </a:r>
            <a:r>
              <a:rPr lang="en-US" altLang="en-GB" sz="1400" dirty="0">
                <a:solidFill>
                  <a:schemeClr val="tx1"/>
                </a:solidFill>
                <a:latin typeface="+mj-lt"/>
                <a:cs typeface="Arial" panose="020B0604020202020204"/>
                <a:sym typeface="Arial" panose="020B0604020202020204"/>
              </a:rPr>
              <a:t> TO BE</a:t>
            </a:r>
            <a:r>
              <a:rPr lang="en-GB" sz="1400" dirty="0">
                <a:solidFill>
                  <a:schemeClr val="tx1"/>
                </a:solidFill>
                <a:latin typeface="+mj-lt"/>
                <a:cs typeface="Arial" panose="020B0604020202020204"/>
                <a:sym typeface="Arial" panose="020B0604020202020204"/>
              </a:rPr>
              <a:t> USED</a:t>
            </a:r>
          </a:p>
        </p:txBody>
      </p:sp>
      <p:sp>
        <p:nvSpPr>
          <p:cNvPr id="86" name="Google Shape;86;p4"/>
          <p:cNvSpPr txBox="1">
            <a:spLocks noGrp="1"/>
          </p:cNvSpPr>
          <p:nvPr>
            <p:ph type="body" idx="1"/>
          </p:nvPr>
        </p:nvSpPr>
        <p:spPr>
          <a:xfrm>
            <a:off x="226695" y="326390"/>
            <a:ext cx="8654415" cy="4563745"/>
          </a:xfrm>
          <a:prstGeom prst="rect">
            <a:avLst/>
          </a:prstGeom>
          <a:noFill/>
          <a:ln>
            <a:noFill/>
          </a:ln>
        </p:spPr>
        <p:txBody>
          <a:bodyPr spcFirstLastPara="1" wrap="square" lIns="91425" tIns="91425" rIns="91425" bIns="91425" anchor="t" anchorCtr="0">
            <a:noAutofit/>
          </a:bodyPr>
          <a:lstStyle/>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Flutter (mobile framework)</a:t>
            </a:r>
          </a:p>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Firebase (Backend As a Service)</a:t>
            </a:r>
          </a:p>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Node </a:t>
            </a:r>
            <a:r>
              <a:rPr lang="en-US" sz="1400" dirty="0" err="1">
                <a:solidFill>
                  <a:schemeClr val="tx1"/>
                </a:solidFill>
                <a:effectLst/>
                <a:latin typeface="+mj-lt"/>
                <a:ea typeface="SimSun" panose="02010600030101010101" pitchFamily="2" charset="-122"/>
                <a:cs typeface="Symbol" panose="05050102010706020507" pitchFamily="18" charset="2"/>
              </a:rPr>
              <a:t>js</a:t>
            </a:r>
            <a:r>
              <a:rPr lang="en-US" sz="1400" dirty="0">
                <a:solidFill>
                  <a:schemeClr val="tx1"/>
                </a:solidFill>
                <a:effectLst/>
                <a:latin typeface="+mj-lt"/>
                <a:ea typeface="SimSun" panose="02010600030101010101" pitchFamily="2" charset="-122"/>
                <a:cs typeface="Symbol" panose="05050102010706020507" pitchFamily="18" charset="2"/>
              </a:rPr>
              <a:t> (Backend)</a:t>
            </a:r>
          </a:p>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NestJs (Backend Framework)</a:t>
            </a:r>
          </a:p>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Nextjs (Frontend Framework)</a:t>
            </a:r>
          </a:p>
          <a:p>
            <a:pPr marL="342900" lvl="0" indent="-342900" algn="l">
              <a:buSzPts val="1000"/>
              <a:buFont typeface="Symbol" panose="05050102010706020507" pitchFamily="18" charset="2"/>
              <a:buChar char=""/>
              <a:tabLst>
                <a:tab pos="457200" algn="l"/>
              </a:tabLst>
            </a:pPr>
            <a:r>
              <a:rPr lang="en-US" sz="1400" dirty="0">
                <a:solidFill>
                  <a:schemeClr val="tx1"/>
                </a:solidFill>
                <a:effectLst/>
                <a:latin typeface="+mj-lt"/>
                <a:ea typeface="SimSun" panose="02010600030101010101" pitchFamily="2" charset="-122"/>
                <a:cs typeface="Symbol" panose="05050102010706020507" pitchFamily="18" charset="2"/>
              </a:rPr>
              <a:t>Momo API</a:t>
            </a:r>
          </a:p>
          <a:p>
            <a:pPr marL="0" lvl="0" indent="0" algn="l">
              <a:buSzPts val="1000"/>
              <a:buFont typeface="Symbol" panose="05050102010706020507" pitchFamily="18" charset="2"/>
              <a:buNone/>
              <a:tabLst>
                <a:tab pos="457200" algn="l"/>
              </a:tabLst>
            </a:pPr>
            <a:r>
              <a:rPr lang="en-GB" sz="1400" cap="all">
                <a:solidFill>
                  <a:schemeClr val="tx1"/>
                </a:solidFill>
                <a:uFillTx/>
                <a:latin typeface="+mj-lt"/>
                <a:ea typeface="Calibri" panose="020F0502020204030204"/>
                <a:cs typeface="+mj-lt"/>
                <a:sym typeface="Calibri" panose="020F0502020204030204"/>
              </a:rPr>
              <a:t>Assumptions</a:t>
            </a:r>
            <a:r>
              <a:rPr lang="en-US" altLang="en-GB" sz="1400" cap="all">
                <a:solidFill>
                  <a:schemeClr val="tx1"/>
                </a:solidFill>
                <a:uFillTx/>
                <a:latin typeface="+mj-lt"/>
                <a:ea typeface="Calibri" panose="020F0502020204030204"/>
                <a:cs typeface="+mj-lt"/>
                <a:sym typeface="Calibri" panose="020F0502020204030204"/>
              </a:rPr>
              <a:t> and</a:t>
            </a:r>
            <a:r>
              <a:rPr lang="en-GB" sz="1400" cap="all">
                <a:solidFill>
                  <a:schemeClr val="tx1"/>
                </a:solidFill>
                <a:uFillTx/>
                <a:latin typeface="+mj-lt"/>
                <a:ea typeface="Calibri" panose="020F0502020204030204"/>
                <a:cs typeface="+mj-lt"/>
                <a:sym typeface="Calibri" panose="020F0502020204030204"/>
              </a:rPr>
              <a:t> constraints </a:t>
            </a:r>
          </a:p>
          <a:p>
            <a:pPr marL="342900" lvl="0" indent="-342900" algn="l">
              <a:buSzPts val="1200"/>
              <a:buFont typeface="+mj-lt"/>
              <a:buAutoNum type="arabicPeriod"/>
              <a:tabLst>
                <a:tab pos="457200" algn="l"/>
              </a:tabLst>
            </a:pPr>
            <a:r>
              <a:rPr lang="en-US" sz="1400" dirty="0">
                <a:solidFill>
                  <a:schemeClr val="tx1"/>
                </a:solidFill>
                <a:effectLst/>
                <a:latin typeface="+mn-lt"/>
                <a:ea typeface="SimSun" panose="02010600030101010101" pitchFamily="2" charset="-122"/>
                <a:cs typeface="+mn-lt"/>
                <a:sym typeface="+mn-ea"/>
              </a:rPr>
              <a:t>Trust </a:t>
            </a:r>
            <a:endParaRPr lang="en-US" sz="1400" dirty="0">
              <a:solidFill>
                <a:schemeClr val="tx1"/>
              </a:solidFill>
              <a:effectLst/>
              <a:latin typeface="+mn-lt"/>
              <a:ea typeface="SimSun" panose="02010600030101010101" pitchFamily="2" charset="-122"/>
              <a:cs typeface="+mn-lt"/>
            </a:endParaRPr>
          </a:p>
          <a:p>
            <a:pPr marL="342900" lvl="0" indent="-342900" algn="l">
              <a:buSzPts val="1200"/>
              <a:buFont typeface="+mj-lt"/>
              <a:buAutoNum type="arabicPeriod"/>
              <a:tabLst>
                <a:tab pos="457200" algn="l"/>
              </a:tabLst>
            </a:pPr>
            <a:r>
              <a:rPr lang="en-US" sz="1400" dirty="0">
                <a:solidFill>
                  <a:schemeClr val="tx1"/>
                </a:solidFill>
                <a:effectLst/>
                <a:latin typeface="+mn-lt"/>
                <a:ea typeface="SimSun" panose="02010600030101010101" pitchFamily="2" charset="-122"/>
                <a:cs typeface="+mn-lt"/>
                <a:sym typeface="+mn-ea"/>
              </a:rPr>
              <a:t>App maintenance cost</a:t>
            </a:r>
            <a:endParaRPr lang="en-GB" sz="1400" dirty="0">
              <a:solidFill>
                <a:schemeClr val="tx1"/>
              </a:solidFill>
              <a:latin typeface="+mn-lt"/>
              <a:ea typeface="SimSun" panose="02010600030101010101" pitchFamily="2" charset="-122"/>
              <a:cs typeface="+mn-lt"/>
            </a:endParaRPr>
          </a:p>
          <a:p>
            <a:pPr marL="342900" lvl="0" indent="-342900" algn="l">
              <a:buSzPts val="1200"/>
              <a:buFont typeface="+mj-lt"/>
              <a:buAutoNum type="arabicPeriod"/>
              <a:tabLst>
                <a:tab pos="457200" algn="l"/>
              </a:tabLst>
            </a:pPr>
            <a:r>
              <a:rPr lang="en-US" sz="1400" dirty="0">
                <a:solidFill>
                  <a:schemeClr val="tx1"/>
                </a:solidFill>
                <a:effectLst/>
                <a:latin typeface="+mn-lt"/>
                <a:ea typeface="SimSun" panose="02010600030101010101" pitchFamily="2" charset="-122"/>
                <a:cs typeface="+mn-lt"/>
                <a:sym typeface="+mn-ea"/>
              </a:rPr>
              <a:t>Adaptation (working on multiple platform)</a:t>
            </a:r>
            <a:endParaRPr lang="en-US" sz="1400" dirty="0">
              <a:solidFill>
                <a:schemeClr val="tx1"/>
              </a:solidFill>
              <a:effectLst/>
              <a:latin typeface="+mn-lt"/>
              <a:ea typeface="SimSun" panose="02010600030101010101" pitchFamily="2" charset="-122"/>
              <a:cs typeface="+mn-lt"/>
            </a:endParaRPr>
          </a:p>
          <a:p>
            <a:pPr marL="342900" lvl="0" indent="-342900" algn="l">
              <a:buSzPts val="1200"/>
              <a:buFont typeface="+mj-lt"/>
              <a:buAutoNum type="arabicPeriod"/>
              <a:tabLst>
                <a:tab pos="457200" algn="l"/>
              </a:tabLst>
            </a:pPr>
            <a:r>
              <a:rPr lang="en-US" sz="1400" dirty="0">
                <a:solidFill>
                  <a:schemeClr val="tx1"/>
                </a:solidFill>
                <a:latin typeface="+mn-lt"/>
                <a:ea typeface="SimSun" panose="02010600030101010101" pitchFamily="2" charset="-122"/>
                <a:cs typeface="+mn-lt"/>
                <a:sym typeface="+mn-ea"/>
              </a:rPr>
              <a:t>User Experience</a:t>
            </a:r>
            <a:endParaRPr lang="en-US" sz="1400" dirty="0">
              <a:solidFill>
                <a:schemeClr val="tx1"/>
              </a:solidFill>
              <a:effectLst/>
              <a:latin typeface="+mj-lt"/>
              <a:ea typeface="SimSun" panose="02010600030101010101" pitchFamily="2" charset="-122"/>
              <a:cs typeface="Symbol" panose="05050102010706020507" pitchFamily="18" charset="2"/>
            </a:endParaRPr>
          </a:p>
          <a:p>
            <a:pPr marL="0" lvl="0" indent="0" algn="l">
              <a:buSzPts val="1000"/>
              <a:buFont typeface="Symbol" panose="05050102010706020507" pitchFamily="18" charset="2"/>
              <a:buNone/>
              <a:tabLst>
                <a:tab pos="457200" algn="l"/>
              </a:tabLst>
            </a:pPr>
            <a:r>
              <a:rPr lang="en-GB" sz="1400" cap="all">
                <a:solidFill>
                  <a:schemeClr val="tx1"/>
                </a:solidFill>
                <a:uFillTx/>
                <a:latin typeface="+mj-lt"/>
                <a:ea typeface="Calibri" panose="020F0502020204030204"/>
                <a:cs typeface="+mj-lt"/>
                <a:sym typeface="Calibri" panose="020F0502020204030204"/>
              </a:rPr>
              <a:t>solution decision points</a:t>
            </a:r>
          </a:p>
          <a:p>
            <a:pPr marL="342900" algn="l">
              <a:buSzPts val="1200"/>
              <a:buFont typeface="+mj-lt"/>
              <a:buAutoNum type="arabicPeriod"/>
              <a:tabLst>
                <a:tab pos="457200" algn="l"/>
              </a:tabLst>
            </a:pPr>
            <a:r>
              <a:rPr lang="en-US" sz="1400" dirty="0">
                <a:solidFill>
                  <a:schemeClr val="tx1"/>
                </a:solidFill>
                <a:latin typeface="+mj-lt"/>
                <a:ea typeface="SimSun" panose="02010600030101010101" pitchFamily="2" charset="-122"/>
                <a:cs typeface="Times New Roman" panose="02020603050405020304" pitchFamily="18" charset="0"/>
                <a:sym typeface="+mn-ea"/>
              </a:rPr>
              <a:t>Trust maintenance using firebase for proper authentication and detection of face accounts</a:t>
            </a:r>
            <a:endParaRPr lang="en-US" sz="1400" dirty="0">
              <a:solidFill>
                <a:schemeClr val="tx1"/>
              </a:solidFill>
              <a:latin typeface="+mj-lt"/>
              <a:ea typeface="SimSun" panose="02010600030101010101" pitchFamily="2" charset="-122"/>
              <a:cs typeface="Times New Roman" panose="02020603050405020304" pitchFamily="18" charset="0"/>
            </a:endParaRPr>
          </a:p>
          <a:p>
            <a:pPr marL="342900" algn="l">
              <a:buSzPts val="1200"/>
              <a:buFont typeface="+mj-lt"/>
              <a:buAutoNum type="arabicPeriod"/>
              <a:tabLst>
                <a:tab pos="457200" algn="l"/>
              </a:tabLst>
            </a:pPr>
            <a:r>
              <a:rPr lang="en-US" sz="1400" dirty="0">
                <a:solidFill>
                  <a:schemeClr val="tx1"/>
                </a:solidFill>
                <a:latin typeface="+mj-lt"/>
                <a:ea typeface="SimSun" panose="02010600030101010101" pitchFamily="2" charset="-122"/>
                <a:cs typeface="Times New Roman" panose="02020603050405020304" pitchFamily="18" charset="0"/>
                <a:sym typeface="+mn-ea"/>
              </a:rPr>
              <a:t>Commission for app maintenance (2% per transaction for students and 5% for content creators and others and ads revenue).</a:t>
            </a:r>
            <a:endParaRPr lang="en-GB" sz="1400" dirty="0">
              <a:solidFill>
                <a:schemeClr val="tx1"/>
              </a:solidFill>
              <a:latin typeface="+mj-lt"/>
              <a:ea typeface="SimSun" panose="02010600030101010101" pitchFamily="2" charset="-122"/>
              <a:cs typeface="Times New Roman" panose="02020603050405020304" pitchFamily="18" charset="0"/>
            </a:endParaRPr>
          </a:p>
          <a:p>
            <a:pPr marL="342900" algn="l">
              <a:buSzPts val="1200"/>
              <a:buFont typeface="+mj-lt"/>
              <a:buAutoNum type="arabicPeriod"/>
              <a:tabLst>
                <a:tab pos="457200" algn="l"/>
              </a:tabLst>
            </a:pPr>
            <a:r>
              <a:rPr lang="en-US" sz="1400" dirty="0">
                <a:solidFill>
                  <a:schemeClr val="tx1"/>
                </a:solidFill>
                <a:effectLst/>
                <a:latin typeface="+mj-lt"/>
                <a:ea typeface="SimSun" panose="02010600030101010101" pitchFamily="2" charset="-122"/>
                <a:cs typeface="Times New Roman" panose="02020603050405020304" pitchFamily="18" charset="0"/>
                <a:sym typeface="+mn-ea"/>
              </a:rPr>
              <a:t>Flutter is used as the mobile framework since it gives space for multi-platform, thus the app can be viewed on the web, android OS, IOS, desktop and MacOS.</a:t>
            </a:r>
            <a:endParaRPr lang="en-US" sz="1400" dirty="0">
              <a:solidFill>
                <a:schemeClr val="tx1"/>
              </a:solidFill>
              <a:effectLst/>
              <a:latin typeface="+mj-lt"/>
              <a:ea typeface="SimSun" panose="02010600030101010101" pitchFamily="2" charset="-122"/>
              <a:cs typeface="Times New Roman" panose="02020603050405020304" pitchFamily="18" charset="0"/>
            </a:endParaRPr>
          </a:p>
          <a:p>
            <a:pPr marL="342900" algn="l">
              <a:buSzPts val="1200"/>
              <a:buFont typeface="+mj-lt"/>
              <a:buAutoNum type="arabicPeriod"/>
              <a:tabLst>
                <a:tab pos="457200" algn="l"/>
              </a:tabLst>
            </a:pPr>
            <a:r>
              <a:rPr lang="en-US" sz="1400" dirty="0">
                <a:solidFill>
                  <a:schemeClr val="tx1"/>
                </a:solidFill>
                <a:latin typeface="+mj-lt"/>
                <a:ea typeface="SimSun" panose="02010600030101010101" pitchFamily="2" charset="-122"/>
                <a:cs typeface="Times New Roman" panose="02020603050405020304" pitchFamily="18" charset="0"/>
                <a:sym typeface="+mn-ea"/>
              </a:rPr>
              <a:t>Momo API for easy funding and transactions. </a:t>
            </a:r>
            <a:endParaRPr lang="en-US" sz="1400" dirty="0">
              <a:solidFill>
                <a:schemeClr val="tx1"/>
              </a:solidFill>
              <a:effectLst/>
              <a:latin typeface="+mj-lt"/>
              <a:ea typeface="SimSun" panose="02010600030101010101" pitchFamily="2" charset="-122"/>
              <a:cs typeface="Times New Roman" panose="02020603050405020304" pitchFamily="18" charset="0"/>
            </a:endParaRPr>
          </a:p>
          <a:p>
            <a:pPr marL="0" lvl="0" indent="0" algn="l">
              <a:buSzPts val="1000"/>
              <a:buFont typeface="Symbol" panose="05050102010706020507" pitchFamily="18" charset="2"/>
              <a:buNone/>
              <a:tabLst>
                <a:tab pos="457200" algn="l"/>
              </a:tabLst>
            </a:pPr>
            <a:endParaRPr lang="en-GB" sz="1400" cap="all" dirty="0">
              <a:solidFill>
                <a:schemeClr val="tx1"/>
              </a:solidFill>
              <a:effectLst/>
              <a:uFillTx/>
              <a:latin typeface="+mj-lt"/>
              <a:ea typeface="Calibri" panose="020F0502020204030204"/>
              <a:cs typeface="+mj-lt"/>
              <a:sym typeface="Calibri" panose="020F0502020204030204"/>
            </a:endParaRPr>
          </a:p>
        </p:txBody>
      </p:sp>
      <p:pic>
        <p:nvPicPr>
          <p:cNvPr id="87" name="Google Shape;87;p4"/>
          <p:cNvPicPr preferRelativeResize="0"/>
          <p:nvPr/>
        </p:nvPicPr>
        <p:blipFill rotWithShape="1">
          <a:blip r:embed="rId3"/>
          <a:srcRect/>
          <a:stretch>
            <a:fillRect/>
          </a:stretch>
        </p:blipFill>
        <p:spPr>
          <a:xfrm>
            <a:off x="8489825" y="178900"/>
            <a:ext cx="471675" cy="471675"/>
          </a:xfrm>
          <a:prstGeom prst="rect">
            <a:avLst/>
          </a:prstGeom>
          <a:noFill/>
          <a:ln>
            <a:noFill/>
          </a:ln>
        </p:spPr>
      </p:pic>
      <p:sp>
        <p:nvSpPr>
          <p:cNvPr id="3" name="Oval 2"/>
          <p:cNvSpPr/>
          <p:nvPr/>
        </p:nvSpPr>
        <p:spPr>
          <a:xfrm>
            <a:off x="8472995"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ln w="0"/>
                <a:solidFill>
                  <a:srgbClr val="EAEAEA"/>
                </a:solidFill>
                <a:effectLst>
                  <a:outerShdw blurRad="38100" dist="25400" dir="5400000" algn="ctr" rotWithShape="0">
                    <a:srgbClr val="6E747A">
                      <a:alpha val="43000"/>
                    </a:srgbClr>
                  </a:outerShdw>
                </a:effectLst>
                <a:latin typeface="+mj-lt"/>
              </a:rPr>
              <a:t>5</a:t>
            </a:r>
            <a:endParaRPr lang="en-US" b="1" dirty="0">
              <a:ln w="0"/>
              <a:solidFill>
                <a:srgbClr val="EAEAEA"/>
              </a:solidFill>
              <a:effectLst>
                <a:outerShdw blurRad="38100" dist="25400" dir="5400000" algn="ctr" rotWithShape="0">
                  <a:srgbClr val="6E747A">
                    <a:alpha val="43000"/>
                  </a:srgbClr>
                </a:outerShdw>
              </a:effectLst>
              <a:latin typeface="+mj-lt"/>
            </a:endParaRPr>
          </a:p>
        </p:txBody>
      </p:sp>
      <p:sp>
        <p:nvSpPr>
          <p:cNvPr id="5" name="Oval 4"/>
          <p:cNvSpPr/>
          <p:nvPr/>
        </p:nvSpPr>
        <p:spPr>
          <a:xfrm>
            <a:off x="8358267"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91"/>
        <p:cNvGrpSpPr/>
        <p:nvPr/>
      </p:nvGrpSpPr>
      <p:grpSpPr>
        <a:xfrm>
          <a:off x="0" y="0"/>
          <a:ext cx="0" cy="0"/>
          <a:chOff x="0" y="0"/>
          <a:chExt cx="0" cy="0"/>
        </a:xfrm>
      </p:grpSpPr>
      <p:sp>
        <p:nvSpPr>
          <p:cNvPr id="3" name="TextBox 2"/>
          <p:cNvSpPr txBox="1"/>
          <p:nvPr/>
        </p:nvSpPr>
        <p:spPr>
          <a:xfrm>
            <a:off x="81379" y="48938"/>
            <a:ext cx="8359541" cy="306705"/>
          </a:xfrm>
          <a:prstGeom prst="rect">
            <a:avLst/>
          </a:prstGeom>
          <a:noFill/>
        </p:spPr>
        <p:txBody>
          <a:bodyPr wrap="square">
            <a:spAutoFit/>
          </a:bodyPr>
          <a:lstStyle/>
          <a:p>
            <a:pPr>
              <a:tabLst>
                <a:tab pos="1276350" algn="l"/>
              </a:tabLst>
            </a:pPr>
            <a:r>
              <a:rPr lang="en-GB" b="1" dirty="0">
                <a:solidFill>
                  <a:schemeClr val="tx1"/>
                </a:solidFill>
                <a:latin typeface="+mj-lt"/>
                <a:ea typeface="SimSun" panose="02010600030101010101" pitchFamily="2" charset="-122"/>
              </a:rPr>
              <a:t>HOW EASILY IT WILL BE IMPLEMENTED AND HOW IT WILL WORK</a:t>
            </a:r>
            <a:endParaRPr lang="en-GB" b="1" dirty="0">
              <a:solidFill>
                <a:schemeClr val="tx1"/>
              </a:solidFill>
              <a:effectLst/>
              <a:latin typeface="+mj-lt"/>
              <a:ea typeface="SimSun" panose="02010600030101010101" pitchFamily="2" charset="-122"/>
            </a:endParaRPr>
          </a:p>
        </p:txBody>
      </p:sp>
      <p:sp>
        <p:nvSpPr>
          <p:cNvPr id="5" name="TextBox 4"/>
          <p:cNvSpPr txBox="1"/>
          <p:nvPr/>
        </p:nvSpPr>
        <p:spPr>
          <a:xfrm>
            <a:off x="273784" y="524134"/>
            <a:ext cx="7974532" cy="1599565"/>
          </a:xfrm>
          <a:prstGeom prst="rect">
            <a:avLst/>
          </a:prstGeom>
          <a:noFill/>
        </p:spPr>
        <p:txBody>
          <a:bodyPr wrap="square">
            <a:spAutoFit/>
          </a:bodyPr>
          <a:lstStyle/>
          <a:p>
            <a:pPr>
              <a:tabLst>
                <a:tab pos="1276350" algn="l"/>
              </a:tabLst>
            </a:pPr>
            <a:r>
              <a:rPr lang="en-US" dirty="0">
                <a:solidFill>
                  <a:schemeClr val="tx1"/>
                </a:solidFill>
                <a:effectLst/>
                <a:latin typeface="+mn-lt"/>
                <a:ea typeface="SimSun" panose="02010600030101010101" pitchFamily="2" charset="-122"/>
                <a:cs typeface="+mn-lt"/>
              </a:rPr>
              <a:t>This platform will be widely used as a lot of students and fundraisers across the country need support to turn their dreams into reality.</a:t>
            </a:r>
          </a:p>
          <a:p>
            <a:pPr>
              <a:tabLst>
                <a:tab pos="1276350" algn="l"/>
              </a:tabLst>
            </a:pPr>
            <a:r>
              <a:rPr lang="en-US" dirty="0">
                <a:solidFill>
                  <a:schemeClr val="tx1"/>
                </a:solidFill>
                <a:effectLst/>
                <a:latin typeface="+mn-lt"/>
                <a:ea typeface="SimSun" panose="02010600030101010101" pitchFamily="2" charset="-122"/>
                <a:cs typeface="+mn-lt"/>
              </a:rPr>
              <a:t>This project will work by creating a platform where supporters will safely and easily send money to fundraisers and leave a short note behind. It is a way that content creators, students, fundraisers, and other professionals can make money from patrons.</a:t>
            </a:r>
          </a:p>
          <a:p>
            <a:pPr>
              <a:tabLst>
                <a:tab pos="1276350" algn="l"/>
              </a:tabLst>
            </a:pPr>
            <a:r>
              <a:rPr lang="en-US" dirty="0">
                <a:solidFill>
                  <a:schemeClr val="tx1"/>
                </a:solidFill>
                <a:effectLst/>
                <a:latin typeface="+mn-lt"/>
                <a:ea typeface="SimSun" panose="02010600030101010101" pitchFamily="2" charset="-122"/>
                <a:cs typeface="+mn-lt"/>
              </a:rPr>
              <a:t>The payouts will be processed immediately using MTN Momo within a couple of taps as mobile money transactions are widely used and preferred by most people.</a:t>
            </a:r>
          </a:p>
        </p:txBody>
      </p:sp>
      <p:sp>
        <p:nvSpPr>
          <p:cNvPr id="7" name="Oval 6"/>
          <p:cNvSpPr/>
          <p:nvPr/>
        </p:nvSpPr>
        <p:spPr>
          <a:xfrm>
            <a:off x="8472995" y="4498428"/>
            <a:ext cx="422255" cy="378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n w="0"/>
                <a:solidFill>
                  <a:srgbClr val="EAEAEA"/>
                </a:solidFill>
                <a:effectLst>
                  <a:outerShdw blurRad="38100" dist="25400" dir="5400000" algn="ctr" rotWithShape="0">
                    <a:srgbClr val="6E747A">
                      <a:alpha val="43000"/>
                    </a:srgbClr>
                  </a:outerShdw>
                </a:effectLst>
              </a:rPr>
              <a:t>7</a:t>
            </a:r>
            <a:endParaRPr lang="en-US" b="1" dirty="0">
              <a:ln w="0"/>
              <a:solidFill>
                <a:srgbClr val="EAEAEA"/>
              </a:solidFill>
              <a:effectLst>
                <a:outerShdw blurRad="38100" dist="25400" dir="5400000" algn="ctr" rotWithShape="0">
                  <a:srgbClr val="6E747A">
                    <a:alpha val="43000"/>
                  </a:srgbClr>
                </a:outerShdw>
              </a:effectLst>
            </a:endParaRPr>
          </a:p>
        </p:txBody>
      </p:sp>
      <p:sp>
        <p:nvSpPr>
          <p:cNvPr id="9" name="Oval 8"/>
          <p:cNvSpPr/>
          <p:nvPr/>
        </p:nvSpPr>
        <p:spPr>
          <a:xfrm>
            <a:off x="8358267" y="4624552"/>
            <a:ext cx="231227"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84"/>
        <p:cNvGrpSpPr/>
        <p:nvPr/>
      </p:nvGrpSpPr>
      <p:grpSpPr>
        <a:xfrm>
          <a:off x="0" y="0"/>
          <a:ext cx="0" cy="0"/>
          <a:chOff x="0" y="0"/>
          <a:chExt cx="0" cy="0"/>
        </a:xfrm>
      </p:grpSpPr>
      <p:sp>
        <p:nvSpPr>
          <p:cNvPr id="3" name="TextBox 2"/>
          <p:cNvSpPr txBox="1"/>
          <p:nvPr/>
        </p:nvSpPr>
        <p:spPr>
          <a:xfrm>
            <a:off x="1092468" y="1326964"/>
            <a:ext cx="7733898" cy="1631216"/>
          </a:xfrm>
          <a:prstGeom prst="rect">
            <a:avLst/>
          </a:prstGeom>
          <a:noFill/>
        </p:spPr>
        <p:txBody>
          <a:bodyPr wrap="square">
            <a:spAutoFit/>
          </a:bodyPr>
          <a:lstStyle/>
          <a:p>
            <a:pPr marL="457200" lvl="0" indent="-457200">
              <a:buFont typeface="+mj-lt"/>
              <a:buAutoNum type="arabicPeriod"/>
            </a:pPr>
            <a:r>
              <a:rPr lang="en-US" sz="2000" dirty="0">
                <a:solidFill>
                  <a:schemeClr val="tx1"/>
                </a:solidFill>
                <a:effectLst/>
                <a:latin typeface="+mj-lt"/>
                <a:ea typeface="SimSun" panose="02010600030101010101" pitchFamily="2" charset="-122"/>
              </a:rPr>
              <a:t>Help fundraisers raise funds from patrons in an easy way</a:t>
            </a:r>
          </a:p>
          <a:p>
            <a:pPr marL="457200" lvl="0" indent="-457200">
              <a:buFont typeface="+mj-lt"/>
              <a:buAutoNum type="arabicPeriod"/>
            </a:pPr>
            <a:r>
              <a:rPr lang="en-US" sz="2000" dirty="0">
                <a:solidFill>
                  <a:schemeClr val="tx1"/>
                </a:solidFill>
                <a:effectLst/>
                <a:latin typeface="+mj-lt"/>
                <a:ea typeface="SimSun" panose="02010600030101010101" pitchFamily="2" charset="-122"/>
              </a:rPr>
              <a:t>Remove complexity in raising funds</a:t>
            </a:r>
          </a:p>
          <a:p>
            <a:pPr marL="457200" lvl="0" indent="-457200">
              <a:buFont typeface="+mj-lt"/>
              <a:buAutoNum type="arabicPeriod"/>
            </a:pPr>
            <a:r>
              <a:rPr lang="en-US" sz="2000" dirty="0">
                <a:solidFill>
                  <a:schemeClr val="tx1"/>
                </a:solidFill>
                <a:effectLst/>
                <a:latin typeface="+mj-lt"/>
                <a:ea typeface="SimSun" panose="02010600030101010101" pitchFamily="2" charset="-122"/>
              </a:rPr>
              <a:t>To share inspiration with everyone</a:t>
            </a:r>
          </a:p>
          <a:p>
            <a:pPr marL="457200" lvl="0" indent="-457200">
              <a:buFont typeface="+mj-lt"/>
              <a:buAutoNum type="arabicPeriod"/>
            </a:pPr>
            <a:r>
              <a:rPr lang="en-US" sz="2000" dirty="0">
                <a:solidFill>
                  <a:schemeClr val="tx1"/>
                </a:solidFill>
                <a:effectLst/>
                <a:latin typeface="+mj-lt"/>
                <a:ea typeface="SimSun" panose="02010600030101010101" pitchFamily="2" charset="-122"/>
              </a:rPr>
              <a:t>Turn compassion into action</a:t>
            </a:r>
          </a:p>
          <a:p>
            <a:pPr marL="457200" lvl="0" indent="-457200">
              <a:buFont typeface="+mj-lt"/>
              <a:buAutoNum type="arabicPeriod"/>
            </a:pPr>
            <a:r>
              <a:rPr lang="en-US" sz="2000" dirty="0">
                <a:solidFill>
                  <a:schemeClr val="tx1"/>
                </a:solidFill>
                <a:effectLst/>
                <a:latin typeface="+mj-lt"/>
                <a:ea typeface="SimSun" panose="02010600030101010101" pitchFamily="2" charset="-122"/>
              </a:rPr>
              <a:t>Share stories far and wide</a:t>
            </a:r>
          </a:p>
        </p:txBody>
      </p:sp>
      <p:sp>
        <p:nvSpPr>
          <p:cNvPr id="4" name="Google Shape;85;p4"/>
          <p:cNvSpPr txBox="1">
            <a:spLocks noGrp="1"/>
          </p:cNvSpPr>
          <p:nvPr>
            <p:ph type="title"/>
          </p:nvPr>
        </p:nvSpPr>
        <p:spPr>
          <a:xfrm>
            <a:off x="226900" y="253575"/>
            <a:ext cx="8368200" cy="699326"/>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GB" sz="3000" dirty="0">
                <a:solidFill>
                  <a:srgbClr val="0098FF"/>
                </a:solidFill>
                <a:latin typeface="Arial" panose="020B0604020202020204"/>
                <a:cs typeface="Arial" panose="020B0604020202020204"/>
                <a:sym typeface="Arial" panose="020B0604020202020204"/>
              </a:rPr>
              <a:t>PROJECT OBJECTIVES</a:t>
            </a:r>
            <a:endParaRPr dirty="0">
              <a:solidFill>
                <a:srgbClr val="0098FF"/>
              </a:solidFill>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771</Words>
  <Application>Microsoft Office PowerPoint</Application>
  <PresentationFormat>On-screen Show (16:9)</PresentationFormat>
  <Paragraphs>58</Paragraphs>
  <Slides>12</Slides>
  <Notes>11</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9" baseType="lpstr">
      <vt:lpstr>Calibri</vt:lpstr>
      <vt:lpstr>Roboto</vt:lpstr>
      <vt:lpstr>Symbol</vt:lpstr>
      <vt:lpstr>Roboto Slab</vt:lpstr>
      <vt:lpstr>Arial</vt:lpstr>
      <vt:lpstr>Marina</vt:lpstr>
      <vt:lpstr>Package</vt:lpstr>
      <vt:lpstr>PowerPoint Presentation</vt:lpstr>
      <vt:lpstr>OUR TEAM THECODED_ecb4</vt:lpstr>
      <vt:lpstr>PROBLEM STATEMENT</vt:lpstr>
      <vt:lpstr>SOLUTION</vt:lpstr>
      <vt:lpstr>SOLUTION CONTINUE</vt:lpstr>
      <vt:lpstr>PowerPoint Presentation</vt:lpstr>
      <vt:lpstr>FRAMEWORKS/TOOLS/TECHNOLOGIES TO BE USED</vt:lpstr>
      <vt:lpstr>PowerPoint Presentation</vt:lpstr>
      <vt:lpstr>PROJECT OBJECTIVES</vt:lpstr>
      <vt:lpstr>METHODOLOGY</vt:lpstr>
      <vt:lpstr>WORKING PROTOTYPE</vt:lpstr>
      <vt:lpstr>Attachments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Abdul Gafur Saeed</cp:lastModifiedBy>
  <cp:revision>28</cp:revision>
  <dcterms:created xsi:type="dcterms:W3CDTF">2022-09-14T10:52:31Z</dcterms:created>
  <dcterms:modified xsi:type="dcterms:W3CDTF">2022-09-14T22:44:30Z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0DFB2DC201C2407A92AD40B7762D79DD</vt:lpwstr>
  </property>
  <property fmtid="{D5CDD505-2E9C-101B-9397-08002B2CF9AE}" pid="3" name="KSOProductBuildVer">
    <vt:lpwstr>1033-11.2.0.11306</vt:lpwstr>
  </property>
</Properties>
</file>